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256" r:id="rId2"/>
    <p:sldId id="257" r:id="rId3"/>
    <p:sldId id="258" r:id="rId4"/>
    <p:sldId id="259" r:id="rId5"/>
    <p:sldId id="261" r:id="rId6"/>
    <p:sldId id="260"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6738" autoAdjust="0"/>
  </p:normalViewPr>
  <p:slideViewPr>
    <p:cSldViewPr>
      <p:cViewPr varScale="1">
        <p:scale>
          <a:sx n="80" d="100"/>
          <a:sy n="80" d="100"/>
        </p:scale>
        <p:origin x="680"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7D9E5F-CC8A-4478-99ED-8B9A84EC1900}" type="datetimeFigureOut">
              <a:rPr lang="en-US" smtClean="0"/>
              <a:t>5/6/2022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3B6A86-80C4-4F11-8FE3-AE1D5FB84114}" type="slidenum">
              <a:rPr lang="en-US" smtClean="0"/>
              <a:t>‹#›</a:t>
            </a:fld>
            <a:endParaRPr lang="en-US"/>
          </a:p>
        </p:txBody>
      </p:sp>
    </p:spTree>
    <p:extLst>
      <p:ext uri="{BB962C8B-B14F-4D97-AF65-F5344CB8AC3E}">
        <p14:creationId xmlns:p14="http://schemas.microsoft.com/office/powerpoint/2010/main" val="420910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Hello, and welcome to Community</a:t>
            </a:r>
            <a:r>
              <a:rPr lang="en-US" baseline="0" dirty="0"/>
              <a:t> First Health Plans Cultural Competency Training  2022.  Thank you for joining us.  Let’s begin</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1</a:t>
            </a:fld>
            <a:endParaRPr lang="en-US"/>
          </a:p>
        </p:txBody>
      </p:sp>
    </p:spTree>
    <p:extLst>
      <p:ext uri="{BB962C8B-B14F-4D97-AF65-F5344CB8AC3E}">
        <p14:creationId xmlns:p14="http://schemas.microsoft.com/office/powerpoint/2010/main" val="14913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a:t>
            </a:r>
            <a:r>
              <a:rPr lang="en-US" baseline="0" dirty="0"/>
              <a:t> does it mean when we hear cultural competency?  This is - </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2</a:t>
            </a:fld>
            <a:endParaRPr lang="en-US"/>
          </a:p>
        </p:txBody>
      </p:sp>
    </p:spTree>
    <p:extLst>
      <p:ext uri="{BB962C8B-B14F-4D97-AF65-F5344CB8AC3E}">
        <p14:creationId xmlns:p14="http://schemas.microsoft.com/office/powerpoint/2010/main" val="18202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50" b="0" dirty="0"/>
              <a:t>What does that mean to</a:t>
            </a:r>
            <a:r>
              <a:rPr lang="en-US" sz="1050" b="0" baseline="0" dirty="0"/>
              <a:t> us as staff?  Here are some examples.  </a:t>
            </a:r>
          </a:p>
          <a:p>
            <a:endParaRPr lang="en-US" sz="1050" b="0" baseline="0" dirty="0"/>
          </a:p>
          <a:p>
            <a:r>
              <a:rPr lang="en-US" sz="1050" b="0" baseline="0" dirty="0"/>
              <a:t>Make sure the practice or office providing the services have written policies and procedures on non discrimination and how to respond to individual complaints.  Also make sure they are posted for members and ensure your staff are aware where they can locate those policies and procedures. </a:t>
            </a:r>
          </a:p>
          <a:p>
            <a:endParaRPr lang="en-US" sz="1050" b="0" baseline="0" dirty="0"/>
          </a:p>
          <a:p>
            <a:r>
              <a:rPr lang="en-US" sz="1050" b="0" baseline="0" dirty="0"/>
              <a:t>Make sure that all services the office provides are accessible to all the patients.  Don’t provide certain services to certain patients.</a:t>
            </a:r>
          </a:p>
          <a:p>
            <a:endParaRPr lang="en-US" sz="1050" b="0" baseline="0" dirty="0"/>
          </a:p>
          <a:p>
            <a:r>
              <a:rPr lang="en-US" sz="1050" b="0" baseline="0" dirty="0"/>
              <a:t> Make reasonable modification to your practice in a fundamental alteration, this means no alteration </a:t>
            </a:r>
            <a:r>
              <a:rPr lang="en-US" sz="1050" b="0" dirty="0"/>
              <a:t>so significant that it alters the essential nature of the goods, and services.  </a:t>
            </a:r>
          </a:p>
          <a:p>
            <a:endParaRPr lang="en-US" sz="1050" b="0" dirty="0"/>
          </a:p>
          <a:p>
            <a:r>
              <a:rPr lang="en-US" sz="1050" b="0" dirty="0"/>
              <a:t>Provide services in the most integrated setting, create a setting that enables individuals  in care with disabilities to interact with non-disabled persons to the fullest extent possible</a:t>
            </a:r>
          </a:p>
          <a:p>
            <a:endParaRPr lang="en-US" sz="1050" b="0" dirty="0"/>
          </a:p>
          <a:p>
            <a:r>
              <a:rPr lang="en-US" sz="1050" b="0" dirty="0"/>
              <a:t>Provide </a:t>
            </a:r>
            <a:r>
              <a:rPr lang="en-US" sz="1050" b="0" dirty="0" err="1"/>
              <a:t>axuiliary</a:t>
            </a:r>
            <a:r>
              <a:rPr lang="en-US" sz="1050" b="0" dirty="0"/>
              <a:t> aids and services to patients with disabilities, these are services, items, and or equipment that assist in effective communication between a person who has a hearing, vision or speech disability and a person who may not, aids such as an interpreter or visual aids. </a:t>
            </a:r>
          </a:p>
          <a:p>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You</a:t>
            </a:r>
            <a:r>
              <a:rPr lang="en-US" sz="1050" b="0" baseline="0" dirty="0"/>
              <a:t> want to identify individuals who need technical assistance, for example </a:t>
            </a:r>
            <a:r>
              <a:rPr lang="en-US" sz="1050" b="0" dirty="0"/>
              <a:t>If</a:t>
            </a:r>
            <a:r>
              <a:rPr lang="en-US" sz="1050" b="0" baseline="0" dirty="0"/>
              <a:t> you see someone who is not familiar with the new offices iPads that are used to check in, the individual might not be familiar with the equipment or the software.</a:t>
            </a:r>
          </a:p>
          <a:p>
            <a:endParaRPr lang="en-US" sz="1050" b="0" dirty="0"/>
          </a:p>
        </p:txBody>
      </p:sp>
      <p:sp>
        <p:nvSpPr>
          <p:cNvPr id="4" name="Slide Number Placeholder 3"/>
          <p:cNvSpPr>
            <a:spLocks noGrp="1"/>
          </p:cNvSpPr>
          <p:nvPr>
            <p:ph type="sldNum" sz="quarter" idx="10"/>
          </p:nvPr>
        </p:nvSpPr>
        <p:spPr/>
        <p:txBody>
          <a:bodyPr/>
          <a:lstStyle/>
          <a:p>
            <a:fld id="{D63B6A86-80C4-4F11-8FE3-AE1D5FB84114}" type="slidenum">
              <a:rPr lang="en-US" smtClean="0"/>
              <a:t>3</a:t>
            </a:fld>
            <a:endParaRPr lang="en-US"/>
          </a:p>
        </p:txBody>
      </p:sp>
    </p:spTree>
    <p:extLst>
      <p:ext uri="{BB962C8B-B14F-4D97-AF65-F5344CB8AC3E}">
        <p14:creationId xmlns:p14="http://schemas.microsoft.com/office/powerpoint/2010/main" val="34485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50" b="0" dirty="0"/>
          </a:p>
          <a:p>
            <a:r>
              <a:rPr lang="en-US" sz="1050" b="0" dirty="0"/>
              <a:t>Use gender-neutral language in eligibility area.  Make sure the language used avoids bias towards a particular sex or social gender.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Be aware of your assumptions, don’t assume that every patient that comes in your office knows how to check in or where they are going.  Instead of asking questions to get the information, you may jump to conclusions.</a:t>
            </a:r>
          </a:p>
          <a:p>
            <a:endParaRPr lang="en-US" sz="1050" b="0" dirty="0"/>
          </a:p>
          <a:p>
            <a:endParaRPr lang="en-US" sz="1050" b="0" dirty="0"/>
          </a:p>
          <a:p>
            <a:r>
              <a:rPr lang="en-US" sz="1050" b="0" dirty="0"/>
              <a:t>Conduct out reach and recruitments in a manner that is accessible to all persons regardless of gender.  If your office has recruiting or community outreach services or events, ensure it is  conducted in a manner that is accessible to all persons regardless to gender, religion and so on.</a:t>
            </a:r>
          </a:p>
          <a:p>
            <a:endParaRPr lang="en-US" sz="1050" b="0" dirty="0"/>
          </a:p>
          <a:p>
            <a:endParaRPr lang="en-US" sz="1050" b="0" dirty="0"/>
          </a:p>
          <a:p>
            <a:r>
              <a:rPr lang="en-US" sz="1050" b="0" dirty="0"/>
              <a:t>And  you always want to project a friendly demeanor, remember the patient might be just as nervous to be in the your office and presenting your smile could  help them feel more at ease.</a:t>
            </a:r>
          </a:p>
          <a:p>
            <a:endParaRPr lang="en-US" sz="1050" b="0"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4</a:t>
            </a:fld>
            <a:endParaRPr lang="en-US"/>
          </a:p>
        </p:txBody>
      </p:sp>
    </p:spTree>
    <p:extLst>
      <p:ext uri="{BB962C8B-B14F-4D97-AF65-F5344CB8AC3E}">
        <p14:creationId xmlns:p14="http://schemas.microsoft.com/office/powerpoint/2010/main" val="375766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50" b="0" baseline="0" dirty="0"/>
          </a:p>
          <a:p>
            <a:r>
              <a:rPr lang="en-US" sz="1050" b="0" dirty="0"/>
              <a:t>Ensure effective communication with persons who are (LEP)  or have disabilities.  LEP -  Limited English proficiency is a term used to describe individuals who do not speak English as their primary language and who have a limited ability to read, speak, or write.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Let the person see your lips as you speak.  Always look at the person to whom you are speaking with, sometimes its harder to hear when you are looking down or turned away.</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Be careful with your pronunciation</a:t>
            </a:r>
          </a:p>
          <a:p>
            <a:endParaRPr lang="en-US" sz="1050" dirty="0"/>
          </a:p>
          <a:p>
            <a:r>
              <a:rPr lang="en-US" sz="1050" dirty="0"/>
              <a:t>You always</a:t>
            </a:r>
            <a:r>
              <a:rPr lang="en-US" sz="1050" baseline="0" dirty="0"/>
              <a:t> want to stick to the main point.  Don’t go off course when trying to explain information</a:t>
            </a:r>
          </a:p>
          <a:p>
            <a:endParaRPr lang="en-US" sz="1050" baseline="0" dirty="0"/>
          </a:p>
          <a:p>
            <a:r>
              <a:rPr lang="en-US" sz="1050" baseline="0" dirty="0"/>
              <a:t>You may have to emphasize or repeat key words</a:t>
            </a:r>
          </a:p>
          <a:p>
            <a:endParaRPr lang="en-US" sz="10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Don’t rush the person, there may be a line at your desk,  or your day is fully booked, but being thorough and patient with the member may impact the decision to come back or refer to others. Always listen carefully, don’t chat with a peer at the same time a patient is speaking with you, face to face contact is key</a:t>
            </a:r>
          </a:p>
          <a:p>
            <a:endParaRPr lang="en-US" sz="1050" baseline="0" dirty="0"/>
          </a:p>
          <a:p>
            <a:r>
              <a:rPr lang="en-US" sz="1050" baseline="0" dirty="0"/>
              <a:t>Control your vocabulary, and avoid using jargon, slang or difficult words, make sure you understand your audience.  </a:t>
            </a:r>
          </a:p>
          <a:p>
            <a:endParaRPr lang="en-US" sz="1050" baseline="0" dirty="0"/>
          </a:p>
          <a:p>
            <a:r>
              <a:rPr lang="en-US" sz="1050" baseline="0" dirty="0"/>
              <a:t>Make your statement in a variety of ways to increase the change of getting the thought across, it may be necessary to do this because patients English might not be as good as someone else.</a:t>
            </a:r>
          </a:p>
          <a:p>
            <a:endParaRPr lang="en-US" sz="1050" baseline="0" dirty="0"/>
          </a:p>
          <a:p>
            <a:r>
              <a:rPr lang="en-US" sz="1050" baseline="0" dirty="0"/>
              <a:t>Write down key information for the patient that they can refer to later, maybe the office number or their next appointment so they have something to take home with them if needed.</a:t>
            </a:r>
          </a:p>
          <a:p>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5</a:t>
            </a:fld>
            <a:endParaRPr lang="en-US"/>
          </a:p>
        </p:txBody>
      </p:sp>
    </p:spTree>
    <p:extLst>
      <p:ext uri="{BB962C8B-B14F-4D97-AF65-F5344CB8AC3E}">
        <p14:creationId xmlns:p14="http://schemas.microsoft.com/office/powerpoint/2010/main" val="283010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Community</a:t>
            </a:r>
            <a:r>
              <a:rPr lang="en-US" baseline="0" dirty="0"/>
              <a:t> First Health Plans would like to thank you for joining us today and listening to the Cultural Competency training.  There are many other types of training for this subject that you can get online if needed.  Please take a few minutes and click on link below or you can request a sign in sheet from us.  Please have all the attendees complete the sign in sheet.    </a:t>
            </a:r>
          </a:p>
          <a:p>
            <a:endParaRPr lang="en-US" baseline="0" dirty="0"/>
          </a:p>
          <a:p>
            <a:r>
              <a:rPr lang="en-US" baseline="0" dirty="0"/>
              <a:t>Once completed you can fax to us at 210-358-6199, Attn: Network Management or you can scan and email to us at NMCFHP@CFHP.com.</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6</a:t>
            </a:fld>
            <a:endParaRPr lang="en-US"/>
          </a:p>
        </p:txBody>
      </p:sp>
    </p:spTree>
    <p:extLst>
      <p:ext uri="{BB962C8B-B14F-4D97-AF65-F5344CB8AC3E}">
        <p14:creationId xmlns:p14="http://schemas.microsoft.com/office/powerpoint/2010/main" val="1230680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DE2828-CB7B-4C82-A30C-14F53B187FD2}"/>
              </a:ext>
            </a:extLst>
          </p:cNvPr>
          <p:cNvSpPr/>
          <p:nvPr userDrawn="1"/>
        </p:nvSpPr>
        <p:spPr>
          <a:xfrm>
            <a:off x="-1"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58150BC-10E5-42FF-A690-8D1184C474C9}"/>
              </a:ext>
            </a:extLst>
          </p:cNvPr>
          <p:cNvPicPr>
            <a:picLocks noChangeAspect="1"/>
          </p:cNvPicPr>
          <p:nvPr userDrawn="1"/>
        </p:nvPicPr>
        <p:blipFill>
          <a:blip r:embed="rId2"/>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361965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4E2C79-4979-4EFF-8904-3BDD8F4EED40}"/>
              </a:ext>
            </a:extLst>
          </p:cNvPr>
          <p:cNvSpPr/>
          <p:nvPr userDrawn="1"/>
        </p:nvSpPr>
        <p:spPr>
          <a:xfrm>
            <a:off x="-1"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F56BAC-7320-4A03-92D8-C84D9C4359CC}"/>
              </a:ext>
            </a:extLst>
          </p:cNvPr>
          <p:cNvPicPr>
            <a:picLocks noChangeAspect="1"/>
          </p:cNvPicPr>
          <p:nvPr userDrawn="1"/>
        </p:nvPicPr>
        <p:blipFill>
          <a:blip r:embed="rId2"/>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2805936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1E709-159B-4FF8-92C3-A65C0E546CD7}" type="datetimeFigureOut">
              <a:rPr lang="en-US" smtClean="0"/>
              <a:t>5/6/2022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E1EED-D46B-47D4-B433-CD6BBCBE7603}" type="slidenum">
              <a:rPr lang="en-US" smtClean="0"/>
              <a:t>‹#›</a:t>
            </a:fld>
            <a:endParaRPr lang="en-US"/>
          </a:p>
        </p:txBody>
      </p:sp>
    </p:spTree>
    <p:extLst>
      <p:ext uri="{BB962C8B-B14F-4D97-AF65-F5344CB8AC3E}">
        <p14:creationId xmlns:p14="http://schemas.microsoft.com/office/powerpoint/2010/main" val="2626600733"/>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b1605\Desktop\Logos\Logo_No Men\White\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128" y="6324600"/>
            <a:ext cx="1828800" cy="303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posing for the camera&#10;&#10;Description automatically generated">
            <a:extLst>
              <a:ext uri="{FF2B5EF4-FFF2-40B4-BE49-F238E27FC236}">
                <a16:creationId xmlns:a16="http://schemas.microsoft.com/office/drawing/2014/main" id="{77655A27-A37D-4FBD-AEDA-20C711C8A9DC}"/>
              </a:ext>
            </a:extLst>
          </p:cNvPr>
          <p:cNvPicPr>
            <a:picLocks noChangeAspect="1"/>
          </p:cNvPicPr>
          <p:nvPr/>
        </p:nvPicPr>
        <p:blipFill>
          <a:blip r:embed="rId4"/>
          <a:stretch>
            <a:fillRect/>
          </a:stretch>
        </p:blipFill>
        <p:spPr>
          <a:xfrm>
            <a:off x="0" y="-175847"/>
            <a:ext cx="12192000" cy="7033845"/>
          </a:xfrm>
          <a:prstGeom prst="rect">
            <a:avLst/>
          </a:prstGeom>
        </p:spPr>
      </p:pic>
      <p:pic>
        <p:nvPicPr>
          <p:cNvPr id="10" name="Picture 9">
            <a:extLst>
              <a:ext uri="{FF2B5EF4-FFF2-40B4-BE49-F238E27FC236}">
                <a16:creationId xmlns:a16="http://schemas.microsoft.com/office/drawing/2014/main" id="{1E020A3C-D7FA-47D3-B76A-C3F8FA9CB091}"/>
              </a:ext>
            </a:extLst>
          </p:cNvPr>
          <p:cNvPicPr>
            <a:picLocks noChangeAspect="1"/>
          </p:cNvPicPr>
          <p:nvPr/>
        </p:nvPicPr>
        <p:blipFill>
          <a:blip r:embed="rId5"/>
          <a:stretch>
            <a:fillRect/>
          </a:stretch>
        </p:blipFill>
        <p:spPr>
          <a:xfrm>
            <a:off x="3751566" y="4572000"/>
            <a:ext cx="4571994" cy="762000"/>
          </a:xfrm>
          <a:prstGeom prst="rect">
            <a:avLst/>
          </a:prstGeom>
        </p:spPr>
      </p:pic>
      <p:sp>
        <p:nvSpPr>
          <p:cNvPr id="2" name="TextBox 1">
            <a:extLst>
              <a:ext uri="{FF2B5EF4-FFF2-40B4-BE49-F238E27FC236}">
                <a16:creationId xmlns:a16="http://schemas.microsoft.com/office/drawing/2014/main" id="{2DE51A02-A13E-4CD9-8C08-7F8FEF7A40CC}"/>
              </a:ext>
            </a:extLst>
          </p:cNvPr>
          <p:cNvSpPr txBox="1"/>
          <p:nvPr/>
        </p:nvSpPr>
        <p:spPr>
          <a:xfrm>
            <a:off x="2133600" y="5637010"/>
            <a:ext cx="7848600"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Cultural Competency Training 2022</a:t>
            </a:r>
          </a:p>
        </p:txBody>
      </p:sp>
    </p:spTree>
    <p:extLst>
      <p:ext uri="{BB962C8B-B14F-4D97-AF65-F5344CB8AC3E}">
        <p14:creationId xmlns:p14="http://schemas.microsoft.com/office/powerpoint/2010/main" val="1611643218"/>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62000" y="3668598"/>
            <a:ext cx="7296150" cy="121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dirty="0">
                <a:solidFill>
                  <a:srgbClr val="005838"/>
                </a:solidFill>
                <a:latin typeface="Century Gothic" panose="020B0502020202020204" pitchFamily="34" charset="0"/>
                <a:ea typeface="+mj-ea"/>
                <a:cs typeface="+mj-cs"/>
              </a:rPr>
              <a:t>Cultural </a:t>
            </a:r>
            <a:br>
              <a:rPr lang="en-US" sz="4100" b="1" dirty="0">
                <a:solidFill>
                  <a:srgbClr val="005838"/>
                </a:solidFill>
                <a:latin typeface="Century Gothic" panose="020B0502020202020204" pitchFamily="34" charset="0"/>
                <a:ea typeface="+mj-ea"/>
                <a:cs typeface="+mj-cs"/>
              </a:rPr>
            </a:br>
            <a:r>
              <a:rPr lang="en-US" sz="4100" b="1" dirty="0">
                <a:solidFill>
                  <a:srgbClr val="005838"/>
                </a:solidFill>
                <a:latin typeface="Century Gothic" panose="020B0502020202020204" pitchFamily="34" charset="0"/>
                <a:ea typeface="+mj-ea"/>
                <a:cs typeface="+mj-cs"/>
              </a:rPr>
              <a:t>Competency</a:t>
            </a:r>
          </a:p>
        </p:txBody>
      </p:sp>
      <p:sp>
        <p:nvSpPr>
          <p:cNvPr id="6" name="TextBox 5"/>
          <p:cNvSpPr txBox="1"/>
          <p:nvPr/>
        </p:nvSpPr>
        <p:spPr>
          <a:xfrm>
            <a:off x="4876800" y="3668598"/>
            <a:ext cx="6324600" cy="2348669"/>
          </a:xfrm>
          <a:prstGeom prst="rect">
            <a:avLst/>
          </a:prstGeom>
        </p:spPr>
        <p:txBody>
          <a:bodyPr vert="horz" lIns="91440" tIns="45720" rIns="91440" bIns="45720" rtlCol="0">
            <a:noAutofit/>
          </a:bodyPr>
          <a:lstStyle/>
          <a:p>
            <a:pPr>
              <a:spcAft>
                <a:spcPts val="600"/>
              </a:spcAft>
            </a:pPr>
            <a:r>
              <a:rPr lang="en-US" dirty="0">
                <a:latin typeface="Century Gothic" panose="020B0502020202020204" pitchFamily="34" charset="0"/>
              </a:rPr>
              <a:t>The ability of individuals and systems to effectively provide services to people of various cultures, races, ethnic backgrounds, and religions in a manner that recognizes their values, and affirms and respects their worth.  </a:t>
            </a:r>
          </a:p>
          <a:p>
            <a:pPr>
              <a:spcAft>
                <a:spcPts val="600"/>
              </a:spcAft>
            </a:pPr>
            <a:r>
              <a:rPr lang="en-US" dirty="0">
                <a:latin typeface="Century Gothic" panose="020B0502020202020204" pitchFamily="34" charset="0"/>
              </a:rPr>
              <a:t>Cultural competency also protects and preserves the worth and dignity of the patients and individuals in your office.  </a:t>
            </a:r>
          </a:p>
        </p:txBody>
      </p:sp>
      <p:pic>
        <p:nvPicPr>
          <p:cNvPr id="3" name="Graphic 2">
            <a:extLst>
              <a:ext uri="{FF2B5EF4-FFF2-40B4-BE49-F238E27FC236}">
                <a16:creationId xmlns:a16="http://schemas.microsoft.com/office/drawing/2014/main" id="{44257084-8B28-4B79-AB90-F36F014366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975" y="596191"/>
            <a:ext cx="10001250" cy="2456447"/>
          </a:xfrm>
          <a:prstGeom prst="rect">
            <a:avLst/>
          </a:prstGeom>
        </p:spPr>
      </p:pic>
    </p:spTree>
    <p:extLst>
      <p:ext uri="{BB962C8B-B14F-4D97-AF65-F5344CB8AC3E}">
        <p14:creationId xmlns:p14="http://schemas.microsoft.com/office/powerpoint/2010/main" val="2736655443"/>
      </p:ext>
    </p:extLst>
  </p:cSld>
  <p:clrMapOvr>
    <a:masterClrMapping/>
  </p:clrMapOvr>
  <mc:AlternateContent xmlns:mc="http://schemas.openxmlformats.org/markup-compatibility/2006" xmlns:p14="http://schemas.microsoft.com/office/powerpoint/2010/main">
    <mc:Choice Requires="p14">
      <p:transition spd="slow" p14:dur="1200" advTm="18000">
        <p:dissolve/>
      </p:transition>
    </mc:Choice>
    <mc:Fallback xmlns="">
      <p:transition spd="slow" advTm="18000">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2000" y="304800"/>
            <a:ext cx="5239511" cy="10826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b="1" dirty="0">
                <a:solidFill>
                  <a:srgbClr val="005838"/>
                </a:solidFill>
                <a:latin typeface="Century Gothic" panose="020B0502020202020204" pitchFamily="34" charset="0"/>
                <a:ea typeface="+mj-ea"/>
                <a:cs typeface="+mj-cs"/>
              </a:rPr>
              <a:t>Examples</a:t>
            </a:r>
          </a:p>
        </p:txBody>
      </p:sp>
      <p:sp>
        <p:nvSpPr>
          <p:cNvPr id="3" name="TextBox 2"/>
          <p:cNvSpPr txBox="1"/>
          <p:nvPr/>
        </p:nvSpPr>
        <p:spPr>
          <a:xfrm>
            <a:off x="762000" y="1524000"/>
            <a:ext cx="6324600" cy="4343400"/>
          </a:xfrm>
          <a:prstGeom prst="rect">
            <a:avLst/>
          </a:prstGeom>
        </p:spPr>
        <p:txBody>
          <a:bodyPr vert="horz" lIns="91440" tIns="45720" rIns="91440" bIns="45720" rtlCol="0">
            <a:normAutofit fontScale="92500" lnSpcReduction="10000"/>
          </a:bodyPr>
          <a:lstStyle/>
          <a:p>
            <a:pPr marL="342900"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Maintain written policies and procedures on nondiscrimination and how to respond to individual complaints.</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Ensure that these policies and procedures are posted and accessible by all.</a:t>
            </a:r>
          </a:p>
          <a:p>
            <a:pPr marL="342900"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Ensure that </a:t>
            </a:r>
            <a:r>
              <a:rPr lang="en-US" sz="1900" b="1" dirty="0">
                <a:latin typeface="Century Gothic" panose="020B0502020202020204" pitchFamily="34" charset="0"/>
              </a:rPr>
              <a:t>all</a:t>
            </a:r>
            <a:r>
              <a:rPr lang="en-US" sz="1900" dirty="0">
                <a:latin typeface="Century Gothic" panose="020B0502020202020204" pitchFamily="34" charset="0"/>
              </a:rPr>
              <a:t> services you provide are accessible to </a:t>
            </a:r>
            <a:r>
              <a:rPr lang="en-US" sz="1900" b="1" dirty="0">
                <a:latin typeface="Century Gothic" panose="020B0502020202020204" pitchFamily="34" charset="0"/>
              </a:rPr>
              <a:t>all</a:t>
            </a:r>
            <a:r>
              <a:rPr lang="en-US" sz="1900" dirty="0">
                <a:latin typeface="Century Gothic" panose="020B0502020202020204" pitchFamily="34" charset="0"/>
              </a:rPr>
              <a:t> patients.</a:t>
            </a:r>
          </a:p>
          <a:p>
            <a:pPr marL="342900"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Make reasonable modifications to your practice to accommodate all.</a:t>
            </a:r>
          </a:p>
          <a:p>
            <a:pPr marL="342900"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Provide services in an integrated setting.</a:t>
            </a:r>
          </a:p>
          <a:p>
            <a:pPr marL="342900"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Provide auxiliary aids and services to patients with disabilities.</a:t>
            </a:r>
          </a:p>
          <a:p>
            <a:pPr marL="285750" indent="-228600">
              <a:lnSpc>
                <a:spcPct val="110000"/>
              </a:lnSpc>
              <a:spcAft>
                <a:spcPts val="600"/>
              </a:spcAft>
              <a:buFont typeface="Arial" panose="020B0604020202020204" pitchFamily="34" charset="0"/>
              <a:buChar char="•"/>
            </a:pPr>
            <a:r>
              <a:rPr lang="en-US" sz="1900" dirty="0">
                <a:latin typeface="Century Gothic" panose="020B0502020202020204" pitchFamily="34" charset="0"/>
              </a:rPr>
              <a:t>Identify individuals who need technical assistance.</a:t>
            </a:r>
          </a:p>
          <a:p>
            <a:pPr marL="342900" indent="-285750">
              <a:lnSpc>
                <a:spcPct val="90000"/>
              </a:lnSpc>
              <a:spcAft>
                <a:spcPts val="600"/>
              </a:spcAft>
              <a:buFont typeface="Arial" panose="020B0604020202020204" pitchFamily="34" charset="0"/>
              <a:buChar char="•"/>
            </a:pPr>
            <a:endParaRPr lang="en-US" sz="1600" dirty="0">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sz="1600" dirty="0">
              <a:latin typeface="Century Gothic" panose="020B0502020202020204" pitchFamily="34" charset="0"/>
            </a:endParaRPr>
          </a:p>
        </p:txBody>
      </p:sp>
      <p:pic>
        <p:nvPicPr>
          <p:cNvPr id="4" name="Picture 2" descr="C:\Users\rb1605\Desktop\Logos\Logo_No Men\White\Whit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9853" y="5083650"/>
            <a:ext cx="2647731" cy="43928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A40B78AB-FE1C-4031-9119-C094F0FD5D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3710" y="1607896"/>
            <a:ext cx="5783580" cy="4564304"/>
          </a:xfrm>
          <a:prstGeom prst="rect">
            <a:avLst/>
          </a:prstGeom>
        </p:spPr>
      </p:pic>
    </p:spTree>
    <p:extLst>
      <p:ext uri="{BB962C8B-B14F-4D97-AF65-F5344CB8AC3E}">
        <p14:creationId xmlns:p14="http://schemas.microsoft.com/office/powerpoint/2010/main" val="855172764"/>
      </p:ext>
    </p:extLst>
  </p:cSld>
  <p:clrMapOvr>
    <a:masterClrMapping/>
  </p:clrMapOvr>
  <mc:AlternateContent xmlns:mc="http://schemas.openxmlformats.org/markup-compatibility/2006" xmlns:p14="http://schemas.microsoft.com/office/powerpoint/2010/main">
    <mc:Choice Requires="p14">
      <p:transition spd="slow" p14:dur="2000" advTm="20000">
        <p14:ripple/>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457700" y="1600200"/>
            <a:ext cx="7543800" cy="3297720"/>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dirty="0">
                <a:latin typeface="Century Gothic" panose="020B0502020202020204" pitchFamily="34" charset="0"/>
              </a:rPr>
              <a:t>Use gender-neutral language avoiding bias toward a particular sex.</a:t>
            </a:r>
          </a:p>
          <a:p>
            <a:pPr marL="285750" indent="-228600">
              <a:lnSpc>
                <a:spcPct val="90000"/>
              </a:lnSpc>
              <a:spcAft>
                <a:spcPts val="600"/>
              </a:spcAft>
              <a:buFont typeface="Arial" panose="020B0604020202020204" pitchFamily="34" charset="0"/>
              <a:buChar char="•"/>
            </a:pPr>
            <a:r>
              <a:rPr lang="en-US" dirty="0">
                <a:latin typeface="Century Gothic" panose="020B0502020202020204" pitchFamily="34" charset="0"/>
              </a:rPr>
              <a:t>Be aware of your assumptions.</a:t>
            </a:r>
          </a:p>
          <a:p>
            <a:pPr marL="285750" indent="-228600">
              <a:lnSpc>
                <a:spcPct val="90000"/>
              </a:lnSpc>
              <a:spcAft>
                <a:spcPts val="600"/>
              </a:spcAft>
              <a:buFont typeface="Arial" panose="020B0604020202020204" pitchFamily="34" charset="0"/>
              <a:buChar char="•"/>
            </a:pPr>
            <a:r>
              <a:rPr lang="en-US" dirty="0">
                <a:latin typeface="Century Gothic" panose="020B0502020202020204" pitchFamily="34" charset="0"/>
              </a:rPr>
              <a:t>Ask questions instead of jumping to conclusions.</a:t>
            </a:r>
          </a:p>
          <a:p>
            <a:pPr marL="285750" indent="-228600">
              <a:lnSpc>
                <a:spcPct val="90000"/>
              </a:lnSpc>
              <a:spcAft>
                <a:spcPts val="600"/>
              </a:spcAft>
              <a:buFont typeface="Arial" panose="020B0604020202020204" pitchFamily="34" charset="0"/>
              <a:buChar char="•"/>
            </a:pPr>
            <a:r>
              <a:rPr lang="en-US" dirty="0">
                <a:latin typeface="Century Gothic" panose="020B0502020202020204" pitchFamily="34" charset="0"/>
              </a:rPr>
              <a:t>Conduct outreach and recruitments in a manner that is accessible to all persons.</a:t>
            </a:r>
          </a:p>
          <a:p>
            <a:pPr marL="285750" indent="-228600">
              <a:lnSpc>
                <a:spcPct val="90000"/>
              </a:lnSpc>
              <a:spcAft>
                <a:spcPts val="600"/>
              </a:spcAft>
              <a:buFont typeface="Arial" panose="020B0604020202020204" pitchFamily="34" charset="0"/>
              <a:buChar char="•"/>
            </a:pPr>
            <a:r>
              <a:rPr lang="en-US" dirty="0">
                <a:latin typeface="Century Gothic" panose="020B0502020202020204" pitchFamily="34" charset="0"/>
              </a:rPr>
              <a:t>Always project a friendly demeanor/attitude. </a:t>
            </a:r>
          </a:p>
          <a:p>
            <a:pPr marL="57150">
              <a:lnSpc>
                <a:spcPct val="90000"/>
              </a:lnSpc>
              <a:spcAft>
                <a:spcPts val="600"/>
              </a:spcAft>
            </a:pPr>
            <a:endParaRPr lang="en-US" dirty="0">
              <a:latin typeface="Century Gothic" panose="020B0502020202020204" pitchFamily="34" charset="0"/>
            </a:endParaRPr>
          </a:p>
          <a:p>
            <a:pPr marL="285750" indent="-228600">
              <a:lnSpc>
                <a:spcPct val="90000"/>
              </a:lnSpc>
              <a:spcAft>
                <a:spcPts val="600"/>
              </a:spcAft>
              <a:buFont typeface="Arial" panose="020B0604020202020204" pitchFamily="34" charset="0"/>
              <a:buChar char="•"/>
            </a:pPr>
            <a:endParaRPr lang="en-US" dirty="0">
              <a:latin typeface="Century Gothic" panose="020B0502020202020204" pitchFamily="34" charset="0"/>
            </a:endParaRPr>
          </a:p>
          <a:p>
            <a:pPr marL="285750" indent="-228600">
              <a:lnSpc>
                <a:spcPct val="90000"/>
              </a:lnSpc>
              <a:spcAft>
                <a:spcPts val="600"/>
              </a:spcAft>
              <a:buFont typeface="Arial" panose="020B0604020202020204" pitchFamily="34" charset="0"/>
              <a:buChar char="•"/>
            </a:pPr>
            <a:endParaRPr lang="en-US" dirty="0">
              <a:latin typeface="Century Gothic" panose="020B0502020202020204" pitchFamily="34" charset="0"/>
            </a:endParaRPr>
          </a:p>
          <a:p>
            <a:pPr marL="57150">
              <a:lnSpc>
                <a:spcPct val="90000"/>
              </a:lnSpc>
              <a:spcAft>
                <a:spcPts val="600"/>
              </a:spcAft>
            </a:pPr>
            <a:endParaRPr lang="en-US" dirty="0">
              <a:latin typeface="Century Gothic" panose="020B0502020202020204" pitchFamily="34" charset="0"/>
            </a:endParaRPr>
          </a:p>
        </p:txBody>
      </p:sp>
      <p:sp>
        <p:nvSpPr>
          <p:cNvPr id="10" name="TextBox 9">
            <a:extLst>
              <a:ext uri="{FF2B5EF4-FFF2-40B4-BE49-F238E27FC236}">
                <a16:creationId xmlns:a16="http://schemas.microsoft.com/office/drawing/2014/main" id="{57AFB153-176E-4946-9BD1-D2D57C7DBC94}"/>
              </a:ext>
            </a:extLst>
          </p:cNvPr>
          <p:cNvSpPr txBox="1"/>
          <p:nvPr/>
        </p:nvSpPr>
        <p:spPr>
          <a:xfrm>
            <a:off x="4450773" y="304800"/>
            <a:ext cx="5763463" cy="10826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b="1" dirty="0">
                <a:solidFill>
                  <a:srgbClr val="005838"/>
                </a:solidFill>
                <a:latin typeface="Century Gothic" panose="020B0502020202020204" pitchFamily="34" charset="0"/>
                <a:ea typeface="+mj-ea"/>
                <a:cs typeface="+mj-cs"/>
              </a:rPr>
              <a:t>Examples</a:t>
            </a:r>
          </a:p>
        </p:txBody>
      </p:sp>
      <p:pic>
        <p:nvPicPr>
          <p:cNvPr id="6" name="Graphic 5">
            <a:extLst>
              <a:ext uri="{FF2B5EF4-FFF2-40B4-BE49-F238E27FC236}">
                <a16:creationId xmlns:a16="http://schemas.microsoft.com/office/drawing/2014/main" id="{3C6B6DC5-34F0-4D77-B66C-B00A692A01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462501" y="520392"/>
            <a:ext cx="6984384" cy="4114800"/>
          </a:xfrm>
          <a:prstGeom prst="rect">
            <a:avLst/>
          </a:prstGeom>
        </p:spPr>
      </p:pic>
    </p:spTree>
    <p:extLst>
      <p:ext uri="{BB962C8B-B14F-4D97-AF65-F5344CB8AC3E}">
        <p14:creationId xmlns:p14="http://schemas.microsoft.com/office/powerpoint/2010/main" val="855172764"/>
      </p:ext>
    </p:extLst>
  </p:cSld>
  <p:clrMapOvr>
    <a:masterClrMapping/>
  </p:clrMapOvr>
  <mc:AlternateContent xmlns:mc="http://schemas.openxmlformats.org/markup-compatibility/2006" xmlns:p14="http://schemas.microsoft.com/office/powerpoint/2010/main">
    <mc:Choice Requires="p14">
      <p:transition spd="slow" p14:dur="1600" advTm="20000">
        <p:blinds dir="vert"/>
      </p:transition>
    </mc:Choice>
    <mc:Fallback xmlns="">
      <p:transition spd="slow"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00200"/>
            <a:ext cx="6206552" cy="3450175"/>
          </a:xfrm>
          <a:prstGeom prst="rect">
            <a:avLst/>
          </a:prstGeom>
          <a:noFill/>
        </p:spPr>
        <p:txBody>
          <a:bodyPr wrap="square" rtlCol="0">
            <a:spAutoFit/>
          </a:bodyPr>
          <a:lstStyle/>
          <a:p>
            <a:pPr marL="57150">
              <a:lnSpc>
                <a:spcPct val="90000"/>
              </a:lnSpc>
              <a:spcAft>
                <a:spcPts val="600"/>
              </a:spcAft>
            </a:pPr>
            <a:r>
              <a:rPr lang="en-US" b="1" dirty="0">
                <a:latin typeface="Century Gothic" panose="020B0502020202020204" pitchFamily="34" charset="0"/>
              </a:rPr>
              <a:t>Ensure effective communication with disabled and LEP individuals.</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Let the person see your mouth as you speak.</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Annunciate clearly, but not more loudly.</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Stick to the main point.</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Emphasize or repeat key words.</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Don’t rush and listen carefully.</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Avoid jargon, slang, and complex words. </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Make your statement in a variety of ways.</a:t>
            </a:r>
          </a:p>
          <a:p>
            <a:pPr marL="742950" lvl="1" indent="-228600">
              <a:lnSpc>
                <a:spcPct val="90000"/>
              </a:lnSpc>
              <a:spcAft>
                <a:spcPts val="600"/>
              </a:spcAft>
              <a:buFont typeface="Arial" panose="020B0604020202020204" pitchFamily="34" charset="0"/>
              <a:buChar char="•"/>
            </a:pPr>
            <a:r>
              <a:rPr lang="en-US" dirty="0">
                <a:latin typeface="Century Gothic" panose="020B0502020202020204" pitchFamily="34" charset="0"/>
              </a:rPr>
              <a:t>Write down key information for your patient to take home with them.</a:t>
            </a:r>
          </a:p>
        </p:txBody>
      </p:sp>
      <p:sp>
        <p:nvSpPr>
          <p:cNvPr id="9" name="TextBox 8">
            <a:extLst>
              <a:ext uri="{FF2B5EF4-FFF2-40B4-BE49-F238E27FC236}">
                <a16:creationId xmlns:a16="http://schemas.microsoft.com/office/drawing/2014/main" id="{37DF5859-A753-4BAA-957A-24284B7C015F}"/>
              </a:ext>
            </a:extLst>
          </p:cNvPr>
          <p:cNvSpPr txBox="1"/>
          <p:nvPr/>
        </p:nvSpPr>
        <p:spPr>
          <a:xfrm>
            <a:off x="762000" y="304800"/>
            <a:ext cx="5239511" cy="10826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b="1" dirty="0">
                <a:solidFill>
                  <a:srgbClr val="005838"/>
                </a:solidFill>
                <a:latin typeface="Century Gothic" panose="020B0502020202020204" pitchFamily="34" charset="0"/>
                <a:ea typeface="+mj-ea"/>
                <a:cs typeface="+mj-cs"/>
              </a:rPr>
              <a:t>Examples</a:t>
            </a:r>
          </a:p>
        </p:txBody>
      </p:sp>
      <p:pic>
        <p:nvPicPr>
          <p:cNvPr id="18" name="Graphic 17">
            <a:extLst>
              <a:ext uri="{FF2B5EF4-FFF2-40B4-BE49-F238E27FC236}">
                <a16:creationId xmlns:a16="http://schemas.microsoft.com/office/drawing/2014/main" id="{CA7B759A-926E-4FAA-B26E-09881EAFC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8600" y="314739"/>
            <a:ext cx="3400425" cy="5484556"/>
          </a:xfrm>
          <a:prstGeom prst="rect">
            <a:avLst/>
          </a:prstGeom>
        </p:spPr>
      </p:pic>
    </p:spTree>
    <p:extLst>
      <p:ext uri="{BB962C8B-B14F-4D97-AF65-F5344CB8AC3E}">
        <p14:creationId xmlns:p14="http://schemas.microsoft.com/office/powerpoint/2010/main" val="2062890502"/>
      </p:ext>
    </p:extLst>
  </p:cSld>
  <p:clrMapOvr>
    <a:masterClrMapping/>
  </p:clrMapOvr>
  <mc:AlternateContent xmlns:mc="http://schemas.openxmlformats.org/markup-compatibility/2006" xmlns:p14="http://schemas.microsoft.com/office/powerpoint/2010/main">
    <mc:Choice Requires="p14">
      <p:transition spd="slow" p14:dur="1600" advTm="20000">
        <p:blinds dir="vert"/>
      </p:transition>
    </mc:Choice>
    <mc:Fallback xmlns="">
      <p:transition spd="slow"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905000"/>
            <a:ext cx="7924800" cy="2246769"/>
          </a:xfrm>
          <a:prstGeom prst="rect">
            <a:avLst/>
          </a:prstGeom>
          <a:noFill/>
        </p:spPr>
        <p:txBody>
          <a:bodyPr wrap="square" rtlCol="0">
            <a:spAutoFit/>
          </a:bodyPr>
          <a:lstStyle/>
          <a:p>
            <a:pPr algn="ctr"/>
            <a:r>
              <a:rPr lang="en-US" sz="2000" dirty="0">
                <a:latin typeface="Century Gothic" panose="020B0502020202020204" pitchFamily="34" charset="0"/>
              </a:rPr>
              <a:t>For additional Provider Resources, please visit:</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rPr>
              <a:t>CommunityFirstHealthPlans.com/Providers</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rPr>
              <a:t>CommunityFirstHealthPlans.com/Provider-Educational-Sessions</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rPr>
              <a:t>CommunityFirstHealthPlans.com/</a:t>
            </a:r>
            <a:r>
              <a:rPr lang="en-US" sz="2000" b="1" dirty="0" err="1">
                <a:latin typeface="Century Gothic" panose="020B0502020202020204" pitchFamily="34" charset="0"/>
              </a:rPr>
              <a:t>ProviderPortal</a:t>
            </a:r>
            <a:endParaRPr lang="en-US" sz="2000" b="1" dirty="0">
              <a:latin typeface="Century Gothic" panose="020B0502020202020204" pitchFamily="34" charset="0"/>
            </a:endParaRPr>
          </a:p>
        </p:txBody>
      </p:sp>
      <p:sp>
        <p:nvSpPr>
          <p:cNvPr id="6" name="Title 1">
            <a:extLst>
              <a:ext uri="{FF2B5EF4-FFF2-40B4-BE49-F238E27FC236}">
                <a16:creationId xmlns:a16="http://schemas.microsoft.com/office/drawing/2014/main" id="{9FC376F0-56AF-4A20-A76D-1AA1CBC3D63A}"/>
              </a:ext>
            </a:extLst>
          </p:cNvPr>
          <p:cNvSpPr txBox="1">
            <a:spLocks/>
          </p:cNvSpPr>
          <p:nvPr/>
        </p:nvSpPr>
        <p:spPr>
          <a:xfrm>
            <a:off x="1981200" y="838200"/>
            <a:ext cx="8229600" cy="1706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400" b="1" dirty="0">
                <a:solidFill>
                  <a:srgbClr val="006600"/>
                </a:solidFill>
                <a:latin typeface="Century Gothic" panose="020B0502020202020204" pitchFamily="34" charset="0"/>
              </a:rPr>
              <a:t>THANK YOU!</a:t>
            </a:r>
            <a:endParaRPr lang="en-US" b="1" dirty="0">
              <a:solidFill>
                <a:srgbClr val="006600"/>
              </a:solidFill>
              <a:latin typeface="Century Gothic" panose="020B0502020202020204" pitchFamily="34" charset="0"/>
            </a:endParaRPr>
          </a:p>
        </p:txBody>
      </p:sp>
    </p:spTree>
    <p:extLst>
      <p:ext uri="{BB962C8B-B14F-4D97-AF65-F5344CB8AC3E}">
        <p14:creationId xmlns:p14="http://schemas.microsoft.com/office/powerpoint/2010/main" val="3089988526"/>
      </p:ext>
    </p:extLst>
  </p:cSld>
  <p:clrMapOvr>
    <a:masterClrMapping/>
  </p:clrMapOvr>
  <mc:AlternateContent xmlns:mc="http://schemas.openxmlformats.org/markup-compatibility/2006" xmlns:p14="http://schemas.microsoft.com/office/powerpoint/2010/main">
    <mc:Choice Requires="p14">
      <p:transition spd="slow" p14:dur="3000" advTm="15000">
        <p14:shred/>
      </p:transition>
    </mc:Choice>
    <mc:Fallback xmlns="">
      <p:transition spd="slow" advTm="15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899</TotalTime>
  <Words>1100</Words>
  <Application>Microsoft Office PowerPoint</Application>
  <PresentationFormat>Widescreen</PresentationFormat>
  <Paragraphs>91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Lara</dc:creator>
  <cp:lastModifiedBy>Alissa Reinhard</cp:lastModifiedBy>
  <cp:revision>56</cp:revision>
  <cp:lastPrinted>2020-02-27T16:29:28Z</cp:lastPrinted>
  <dcterms:created xsi:type="dcterms:W3CDTF">2020-02-26T15:07:26Z</dcterms:created>
  <dcterms:modified xsi:type="dcterms:W3CDTF">2022-05-06T14:17:05Z</dcterms:modified>
</cp:coreProperties>
</file>