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515" r:id="rId5"/>
    <p:sldId id="405" r:id="rId6"/>
    <p:sldId id="257" r:id="rId7"/>
    <p:sldId id="797" r:id="rId8"/>
    <p:sldId id="871" r:id="rId9"/>
    <p:sldId id="872" r:id="rId10"/>
    <p:sldId id="870" r:id="rId11"/>
    <p:sldId id="873" r:id="rId12"/>
    <p:sldId id="874" r:id="rId13"/>
    <p:sldId id="875" r:id="rId14"/>
    <p:sldId id="869" r:id="rId15"/>
    <p:sldId id="5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B"/>
    <a:srgbClr val="8D8F91"/>
    <a:srgbClr val="8A0451"/>
    <a:srgbClr val="525F8A"/>
    <a:srgbClr val="B1AF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31" autoAdjust="0"/>
  </p:normalViewPr>
  <p:slideViewPr>
    <p:cSldViewPr snapToGrid="0">
      <p:cViewPr varScale="1">
        <p:scale>
          <a:sx n="92" d="100"/>
          <a:sy n="92"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59D6B-0C00-4538-A757-E7B0B57FA34F}"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86AE8-983F-4195-AED8-3352BDAAE0A2}" type="slidenum">
              <a:rPr lang="en-US" smtClean="0"/>
              <a:t>‹#›</a:t>
            </a:fld>
            <a:endParaRPr lang="en-US"/>
          </a:p>
        </p:txBody>
      </p:sp>
    </p:spTree>
    <p:extLst>
      <p:ext uri="{BB962C8B-B14F-4D97-AF65-F5344CB8AC3E}">
        <p14:creationId xmlns:p14="http://schemas.microsoft.com/office/powerpoint/2010/main" val="395532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3E033-582E-4DB1-B482-4618EEA75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71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1" dirty="0">
              <a:effectLst/>
            </a:endParaRPr>
          </a:p>
        </p:txBody>
      </p:sp>
      <p:sp>
        <p:nvSpPr>
          <p:cNvPr id="4" name="Slide Number Placeholder 3"/>
          <p:cNvSpPr>
            <a:spLocks noGrp="1"/>
          </p:cNvSpPr>
          <p:nvPr>
            <p:ph type="sldNum" sz="quarter" idx="5"/>
          </p:nvPr>
        </p:nvSpPr>
        <p:spPr/>
        <p:txBody>
          <a:bodyPr/>
          <a:lstStyle/>
          <a:p>
            <a:fld id="{A763E033-582E-4DB1-B482-4618EEA75EB7}" type="slidenum">
              <a:rPr lang="en-US" smtClean="0"/>
              <a:t>2</a:t>
            </a:fld>
            <a:endParaRPr lang="en-US"/>
          </a:p>
        </p:txBody>
      </p:sp>
    </p:spTree>
    <p:extLst>
      <p:ext uri="{BB962C8B-B14F-4D97-AF65-F5344CB8AC3E}">
        <p14:creationId xmlns:p14="http://schemas.microsoft.com/office/powerpoint/2010/main" val="139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D0D0D"/>
              </a:solidFill>
              <a:effectLst/>
              <a:latin typeface="ui-sans-serif"/>
            </a:endParaRPr>
          </a:p>
        </p:txBody>
      </p:sp>
      <p:sp>
        <p:nvSpPr>
          <p:cNvPr id="4" name="Slide Number Placeholder 3"/>
          <p:cNvSpPr>
            <a:spLocks noGrp="1"/>
          </p:cNvSpPr>
          <p:nvPr>
            <p:ph type="sldNum" sz="quarter" idx="5"/>
          </p:nvPr>
        </p:nvSpPr>
        <p:spPr/>
        <p:txBody>
          <a:bodyPr/>
          <a:lstStyle/>
          <a:p>
            <a:fld id="{A763E033-582E-4DB1-B482-4618EEA75EB7}" type="slidenum">
              <a:rPr lang="en-US" smtClean="0"/>
              <a:t>3</a:t>
            </a:fld>
            <a:endParaRPr lang="en-US"/>
          </a:p>
        </p:txBody>
      </p:sp>
    </p:spTree>
    <p:extLst>
      <p:ext uri="{BB962C8B-B14F-4D97-AF65-F5344CB8AC3E}">
        <p14:creationId xmlns:p14="http://schemas.microsoft.com/office/powerpoint/2010/main" val="293822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3E033-582E-4DB1-B482-4618EEA75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51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86AE8-983F-4195-AED8-3352BDAAE0A2}" type="slidenum">
              <a:rPr lang="en-US" smtClean="0"/>
              <a:t>5</a:t>
            </a:fld>
            <a:endParaRPr lang="en-US"/>
          </a:p>
        </p:txBody>
      </p:sp>
    </p:spTree>
    <p:extLst>
      <p:ext uri="{BB962C8B-B14F-4D97-AF65-F5344CB8AC3E}">
        <p14:creationId xmlns:p14="http://schemas.microsoft.com/office/powerpoint/2010/main" val="76991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3E033-582E-4DB1-B482-4618EEA75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19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3E033-582E-4DB1-B482-4618EEA75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66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3E033-582E-4DB1-B482-4618EEA75E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47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556260"/>
            <a:ext cx="8281987" cy="2788235"/>
          </a:xfrm>
        </p:spPr>
        <p:txBody>
          <a:bodyPr anchor="t" anchorCtr="0">
            <a:normAutofit/>
          </a:bodyPr>
          <a:lstStyle>
            <a:lvl1pPr algn="l">
              <a:lnSpc>
                <a:spcPct val="100000"/>
              </a:lnSpc>
              <a:defRPr sz="6000">
                <a:latin typeface="Arial Black" panose="020B0A04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August 6, 2025</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cxnSp>
        <p:nvCxnSpPr>
          <p:cNvPr id="7" name="Straight Connector 6">
            <a:extLst>
              <a:ext uri="{FF2B5EF4-FFF2-40B4-BE49-F238E27FC236}">
                <a16:creationId xmlns:a16="http://schemas.microsoft.com/office/drawing/2014/main" id="{B98684CA-800A-DE21-EFE6-CD799B641A2B}"/>
              </a:ext>
            </a:extLst>
          </p:cNvPr>
          <p:cNvCxnSpPr>
            <a:cxnSpLocks/>
          </p:cNvCxnSpPr>
          <p:nvPr userDrawn="1"/>
        </p:nvCxnSpPr>
        <p:spPr>
          <a:xfrm flipV="1">
            <a:off x="3051947" y="668991"/>
            <a:ext cx="0" cy="146460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88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August 6, 2025</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182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August 6, 2025</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346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August 6, 2025</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4273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August 6, 2025</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8470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416577"/>
            <a:ext cx="10643616" cy="717279"/>
          </a:xfrm>
          <a:prstGeom prst="rect">
            <a:avLst/>
          </a:prstGeom>
        </p:spPr>
        <p:txBody>
          <a:bodyPr>
            <a:normAutofit/>
          </a:bodyPr>
          <a:lstStyle>
            <a:lvl1pPr>
              <a:defRPr sz="3600" cap="all" baseline="0"/>
            </a:lvl1pPr>
          </a:lstStyle>
          <a:p>
            <a:pPr algn="ctr"/>
            <a:r>
              <a:rPr lang="en-US">
                <a:solidFill>
                  <a:srgbClr val="4D5BE2"/>
                </a:solidFill>
              </a:rPr>
              <a:t>ADD TITLE HERE</a:t>
            </a:r>
          </a:p>
        </p:txBody>
      </p:sp>
      <p:sp>
        <p:nvSpPr>
          <p:cNvPr id="7" name="Text Placeholder 6">
            <a:extLst>
              <a:ext uri="{FF2B5EF4-FFF2-40B4-BE49-F238E27FC236}">
                <a16:creationId xmlns:a16="http://schemas.microsoft.com/office/drawing/2014/main" id="{C47D4AE5-C0C9-3ADD-96CD-4F646C40ECDE}"/>
              </a:ext>
            </a:extLst>
          </p:cNvPr>
          <p:cNvSpPr>
            <a:spLocks noGrp="1"/>
          </p:cNvSpPr>
          <p:nvPr>
            <p:ph type="body" sz="quarter" idx="10" hasCustomPrompt="1"/>
          </p:nvPr>
        </p:nvSpPr>
        <p:spPr>
          <a:xfrm>
            <a:off x="869315" y="1181873"/>
            <a:ext cx="2787650" cy="1154112"/>
          </a:xfrm>
          <a:solidFill>
            <a:schemeClr val="accent1"/>
          </a:solidFill>
        </p:spPr>
        <p:txBody>
          <a:bodyPr lIns="32004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1" name="Text Placeholder 10">
            <a:extLst>
              <a:ext uri="{FF2B5EF4-FFF2-40B4-BE49-F238E27FC236}">
                <a16:creationId xmlns:a16="http://schemas.microsoft.com/office/drawing/2014/main" id="{9C840F69-82D1-BA5D-BCDE-065BCBD763CC}"/>
              </a:ext>
            </a:extLst>
          </p:cNvPr>
          <p:cNvSpPr>
            <a:spLocks noGrp="1"/>
          </p:cNvSpPr>
          <p:nvPr>
            <p:ph type="body" sz="quarter" idx="13" hasCustomPrompt="1"/>
          </p:nvPr>
        </p:nvSpPr>
        <p:spPr>
          <a:xfrm>
            <a:off x="1076960" y="1347291"/>
            <a:ext cx="2265363" cy="304800"/>
          </a:xfrm>
        </p:spPr>
        <p:txBody>
          <a:bodyPr>
            <a:noAutofit/>
          </a:bodyPr>
          <a:lstStyle>
            <a:lvl1pPr marL="0" indent="0">
              <a:buNone/>
              <a:defRPr sz="1400" b="1">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8" name="Text Placeholder 6">
            <a:extLst>
              <a:ext uri="{FF2B5EF4-FFF2-40B4-BE49-F238E27FC236}">
                <a16:creationId xmlns:a16="http://schemas.microsoft.com/office/drawing/2014/main" id="{2E6E650B-9763-2E1B-83A3-D40D92876A32}"/>
              </a:ext>
            </a:extLst>
          </p:cNvPr>
          <p:cNvSpPr>
            <a:spLocks noGrp="1"/>
          </p:cNvSpPr>
          <p:nvPr>
            <p:ph type="body" sz="quarter" idx="11" hasCustomPrompt="1"/>
          </p:nvPr>
        </p:nvSpPr>
        <p:spPr>
          <a:xfrm>
            <a:off x="3737610" y="1181873"/>
            <a:ext cx="4532630" cy="1154112"/>
          </a:xfrm>
          <a:solidFill>
            <a:schemeClr val="accent1"/>
          </a:solidFill>
        </p:spPr>
        <p:txBody>
          <a:bodyPr lIns="274320" tIns="457200" r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2" name="Text Placeholder 10">
            <a:extLst>
              <a:ext uri="{FF2B5EF4-FFF2-40B4-BE49-F238E27FC236}">
                <a16:creationId xmlns:a16="http://schemas.microsoft.com/office/drawing/2014/main" id="{F0365650-4538-97BE-682C-4FEE50D5B36D}"/>
              </a:ext>
            </a:extLst>
          </p:cNvPr>
          <p:cNvSpPr>
            <a:spLocks noGrp="1"/>
          </p:cNvSpPr>
          <p:nvPr>
            <p:ph type="body" sz="quarter" idx="14" hasCustomPrompt="1"/>
          </p:nvPr>
        </p:nvSpPr>
        <p:spPr>
          <a:xfrm>
            <a:off x="391541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9" name="Text Placeholder 6">
            <a:extLst>
              <a:ext uri="{FF2B5EF4-FFF2-40B4-BE49-F238E27FC236}">
                <a16:creationId xmlns:a16="http://schemas.microsoft.com/office/drawing/2014/main" id="{E605A104-600A-E6C4-A7F3-4C6E6E8B6230}"/>
              </a:ext>
            </a:extLst>
          </p:cNvPr>
          <p:cNvSpPr>
            <a:spLocks noGrp="1"/>
          </p:cNvSpPr>
          <p:nvPr>
            <p:ph type="body" sz="quarter" idx="12" hasCustomPrompt="1"/>
          </p:nvPr>
        </p:nvSpPr>
        <p:spPr>
          <a:xfrm>
            <a:off x="8350250" y="1181873"/>
            <a:ext cx="3084388" cy="1154112"/>
          </a:xfrm>
          <a:solidFill>
            <a:schemeClr val="accent1"/>
          </a:solidFill>
        </p:spPr>
        <p:txBody>
          <a:bodyPr lIns="27432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3" name="Text Placeholder 10">
            <a:extLst>
              <a:ext uri="{FF2B5EF4-FFF2-40B4-BE49-F238E27FC236}">
                <a16:creationId xmlns:a16="http://schemas.microsoft.com/office/drawing/2014/main" id="{D53846D8-2231-F40F-1840-B4D3ECF5575D}"/>
              </a:ext>
            </a:extLst>
          </p:cNvPr>
          <p:cNvSpPr>
            <a:spLocks noGrp="1"/>
          </p:cNvSpPr>
          <p:nvPr>
            <p:ph type="body" sz="quarter" idx="15" hasCustomPrompt="1"/>
          </p:nvPr>
        </p:nvSpPr>
        <p:spPr>
          <a:xfrm>
            <a:off x="854202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4" name="Text Placeholder 10">
            <a:extLst>
              <a:ext uri="{FF2B5EF4-FFF2-40B4-BE49-F238E27FC236}">
                <a16:creationId xmlns:a16="http://schemas.microsoft.com/office/drawing/2014/main" id="{0328A27F-4D37-7494-A00B-931B4AF98F3C}"/>
              </a:ext>
            </a:extLst>
          </p:cNvPr>
          <p:cNvSpPr>
            <a:spLocks noGrp="1"/>
          </p:cNvSpPr>
          <p:nvPr>
            <p:ph type="body" sz="quarter" idx="16" hasCustomPrompt="1"/>
          </p:nvPr>
        </p:nvSpPr>
        <p:spPr>
          <a:xfrm>
            <a:off x="1026161"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5" name="Text Placeholder 10">
            <a:extLst>
              <a:ext uri="{FF2B5EF4-FFF2-40B4-BE49-F238E27FC236}">
                <a16:creationId xmlns:a16="http://schemas.microsoft.com/office/drawing/2014/main" id="{B72A2B16-E242-6548-CD5D-53E9964738AB}"/>
              </a:ext>
            </a:extLst>
          </p:cNvPr>
          <p:cNvSpPr>
            <a:spLocks noGrp="1"/>
          </p:cNvSpPr>
          <p:nvPr>
            <p:ph type="body" sz="quarter" idx="17" hasCustomPrompt="1"/>
          </p:nvPr>
        </p:nvSpPr>
        <p:spPr>
          <a:xfrm>
            <a:off x="3154120"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6" name="Text Placeholder 10">
            <a:extLst>
              <a:ext uri="{FF2B5EF4-FFF2-40B4-BE49-F238E27FC236}">
                <a16:creationId xmlns:a16="http://schemas.microsoft.com/office/drawing/2014/main" id="{AA825916-F570-17B8-0B3F-0C3FC2D74643}"/>
              </a:ext>
            </a:extLst>
          </p:cNvPr>
          <p:cNvSpPr>
            <a:spLocks noGrp="1"/>
          </p:cNvSpPr>
          <p:nvPr>
            <p:ph type="body" sz="quarter" idx="18" hasCustomPrompt="1"/>
          </p:nvPr>
        </p:nvSpPr>
        <p:spPr>
          <a:xfrm>
            <a:off x="5282079"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7" name="Text Placeholder 10">
            <a:extLst>
              <a:ext uri="{FF2B5EF4-FFF2-40B4-BE49-F238E27FC236}">
                <a16:creationId xmlns:a16="http://schemas.microsoft.com/office/drawing/2014/main" id="{936D7BCE-44E5-237E-196D-3CCF2508CE47}"/>
              </a:ext>
            </a:extLst>
          </p:cNvPr>
          <p:cNvSpPr>
            <a:spLocks noGrp="1"/>
          </p:cNvSpPr>
          <p:nvPr>
            <p:ph type="body" sz="quarter" idx="19" hasCustomPrompt="1"/>
          </p:nvPr>
        </p:nvSpPr>
        <p:spPr>
          <a:xfrm>
            <a:off x="7410038"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8" name="Text Placeholder 10">
            <a:extLst>
              <a:ext uri="{FF2B5EF4-FFF2-40B4-BE49-F238E27FC236}">
                <a16:creationId xmlns:a16="http://schemas.microsoft.com/office/drawing/2014/main" id="{FF3883B4-1028-4C70-B921-8FBE334E7F38}"/>
              </a:ext>
            </a:extLst>
          </p:cNvPr>
          <p:cNvSpPr>
            <a:spLocks noGrp="1"/>
          </p:cNvSpPr>
          <p:nvPr>
            <p:ph type="body" sz="quarter" idx="20" hasCustomPrompt="1"/>
          </p:nvPr>
        </p:nvSpPr>
        <p:spPr>
          <a:xfrm>
            <a:off x="9537996"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9" name="Text Placeholder 10">
            <a:extLst>
              <a:ext uri="{FF2B5EF4-FFF2-40B4-BE49-F238E27FC236}">
                <a16:creationId xmlns:a16="http://schemas.microsoft.com/office/drawing/2014/main" id="{2538B7A0-40F3-1C50-E2D0-32A910FA7E69}"/>
              </a:ext>
            </a:extLst>
          </p:cNvPr>
          <p:cNvSpPr>
            <a:spLocks noGrp="1"/>
          </p:cNvSpPr>
          <p:nvPr>
            <p:ph type="body" sz="quarter" idx="21" hasCustomPrompt="1"/>
          </p:nvPr>
        </p:nvSpPr>
        <p:spPr>
          <a:xfrm>
            <a:off x="195581" y="4431347"/>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0" name="Text Placeholder 10">
            <a:extLst>
              <a:ext uri="{FF2B5EF4-FFF2-40B4-BE49-F238E27FC236}">
                <a16:creationId xmlns:a16="http://schemas.microsoft.com/office/drawing/2014/main" id="{E7A61A86-EC14-71A1-4F13-8B5BC4DD2CD7}"/>
              </a:ext>
            </a:extLst>
          </p:cNvPr>
          <p:cNvSpPr>
            <a:spLocks noGrp="1"/>
          </p:cNvSpPr>
          <p:nvPr>
            <p:ph type="body" sz="quarter" idx="22" hasCustomPrompt="1"/>
          </p:nvPr>
        </p:nvSpPr>
        <p:spPr>
          <a:xfrm>
            <a:off x="2338706" y="5667186"/>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3" name="Text Placeholder 10">
            <a:extLst>
              <a:ext uri="{FF2B5EF4-FFF2-40B4-BE49-F238E27FC236}">
                <a16:creationId xmlns:a16="http://schemas.microsoft.com/office/drawing/2014/main" id="{8AB8BDC8-1B18-C92E-002C-8E803D447435}"/>
              </a:ext>
            </a:extLst>
          </p:cNvPr>
          <p:cNvSpPr>
            <a:spLocks noGrp="1"/>
          </p:cNvSpPr>
          <p:nvPr>
            <p:ph type="body" sz="quarter" idx="23" hasCustomPrompt="1"/>
          </p:nvPr>
        </p:nvSpPr>
        <p:spPr>
          <a:xfrm>
            <a:off x="4465161" y="5079585"/>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4" name="Text Placeholder 10">
            <a:extLst>
              <a:ext uri="{FF2B5EF4-FFF2-40B4-BE49-F238E27FC236}">
                <a16:creationId xmlns:a16="http://schemas.microsoft.com/office/drawing/2014/main" id="{33C067A7-180C-CF1A-D355-AD9EFC1F30E3}"/>
              </a:ext>
            </a:extLst>
          </p:cNvPr>
          <p:cNvSpPr>
            <a:spLocks noGrp="1"/>
          </p:cNvSpPr>
          <p:nvPr>
            <p:ph type="body" sz="quarter" idx="24" hasCustomPrompt="1"/>
          </p:nvPr>
        </p:nvSpPr>
        <p:spPr>
          <a:xfrm>
            <a:off x="6531906" y="358359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5" name="Text Placeholder 10">
            <a:extLst>
              <a:ext uri="{FF2B5EF4-FFF2-40B4-BE49-F238E27FC236}">
                <a16:creationId xmlns:a16="http://schemas.microsoft.com/office/drawing/2014/main" id="{89E3E312-6617-D826-24CF-F63DC3CC30D4}"/>
              </a:ext>
            </a:extLst>
          </p:cNvPr>
          <p:cNvSpPr>
            <a:spLocks noGrp="1"/>
          </p:cNvSpPr>
          <p:nvPr>
            <p:ph type="body" sz="quarter" idx="25" hasCustomPrompt="1"/>
          </p:nvPr>
        </p:nvSpPr>
        <p:spPr>
          <a:xfrm>
            <a:off x="8706265" y="383778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8" name="Picture Placeholder 27">
            <a:extLst>
              <a:ext uri="{FF2B5EF4-FFF2-40B4-BE49-F238E27FC236}">
                <a16:creationId xmlns:a16="http://schemas.microsoft.com/office/drawing/2014/main" id="{7917E37C-ED1D-4637-B0A8-CAECDD7D93AA}"/>
              </a:ext>
            </a:extLst>
          </p:cNvPr>
          <p:cNvSpPr>
            <a:spLocks noGrp="1"/>
          </p:cNvSpPr>
          <p:nvPr>
            <p:ph type="pic" sz="quarter" idx="26"/>
          </p:nvPr>
        </p:nvSpPr>
        <p:spPr>
          <a:xfrm>
            <a:off x="6606164" y="4551608"/>
            <a:ext cx="4828474" cy="2306392"/>
          </a:xfrm>
        </p:spPr>
        <p:txBody>
          <a:bodyPr/>
          <a:lstStyle>
            <a:lvl1pPr marL="0" indent="0" algn="ctr">
              <a:buNone/>
              <a:defRPr/>
            </a:lvl1pPr>
          </a:lstStyle>
          <a:p>
            <a:r>
              <a:rPr lang="en-US"/>
              <a:t>Click icon to add picture</a:t>
            </a:r>
          </a:p>
        </p:txBody>
      </p:sp>
      <p:grpSp>
        <p:nvGrpSpPr>
          <p:cNvPr id="2" name="Group 1">
            <a:extLst>
              <a:ext uri="{FF2B5EF4-FFF2-40B4-BE49-F238E27FC236}">
                <a16:creationId xmlns:a16="http://schemas.microsoft.com/office/drawing/2014/main" id="{47F4481A-F390-506E-4D63-DCAF6A49957F}"/>
              </a:ext>
              <a:ext uri="{C183D7F6-B498-43B3-948B-1728B52AA6E4}">
                <adec:decorative xmlns:adec="http://schemas.microsoft.com/office/drawing/2017/decorative" val="1"/>
              </a:ext>
            </a:extLst>
          </p:cNvPr>
          <p:cNvGrpSpPr/>
          <p:nvPr userDrawn="1"/>
        </p:nvGrpSpPr>
        <p:grpSpPr>
          <a:xfrm>
            <a:off x="700708" y="2352259"/>
            <a:ext cx="10816491" cy="3363296"/>
            <a:chOff x="700708" y="2352259"/>
            <a:chExt cx="10816491" cy="3363296"/>
          </a:xfrm>
        </p:grpSpPr>
        <p:cxnSp>
          <p:nvCxnSpPr>
            <p:cNvPr id="3" name="Straight Connector 2">
              <a:extLst>
                <a:ext uri="{FF2B5EF4-FFF2-40B4-BE49-F238E27FC236}">
                  <a16:creationId xmlns:a16="http://schemas.microsoft.com/office/drawing/2014/main" id="{7C823AA8-87A2-6001-8638-F343F400A907}"/>
                </a:ext>
              </a:extLst>
            </p:cNvPr>
            <p:cNvCxnSpPr/>
            <p:nvPr/>
          </p:nvCxnSpPr>
          <p:spPr>
            <a:xfrm flipV="1">
              <a:off x="774192" y="2451652"/>
              <a:ext cx="10643616"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D0F530E-03E0-7D35-0708-C47F20465254}"/>
                </a:ext>
              </a:extLst>
            </p:cNvPr>
            <p:cNvSpPr/>
            <p:nvPr/>
          </p:nvSpPr>
          <p:spPr>
            <a:xfrm>
              <a:off x="700708" y="2355117"/>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A788A8-1C4E-8BDE-6C51-E311BF3124E3}"/>
                </a:ext>
              </a:extLst>
            </p:cNvPr>
            <p:cNvSpPr/>
            <p:nvPr/>
          </p:nvSpPr>
          <p:spPr>
            <a:xfrm>
              <a:off x="11318416" y="2352259"/>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1C1373-9DDB-2372-515C-67A4497F18F3}"/>
                </a:ext>
              </a:extLst>
            </p:cNvPr>
            <p:cNvSpPr/>
            <p:nvPr/>
          </p:nvSpPr>
          <p:spPr>
            <a:xfrm>
              <a:off x="2824250" y="2360833"/>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60ED27-416C-9721-BEEA-92FC9C6AFE0E}"/>
                </a:ext>
              </a:extLst>
            </p:cNvPr>
            <p:cNvSpPr/>
            <p:nvPr/>
          </p:nvSpPr>
          <p:spPr>
            <a:xfrm>
              <a:off x="7071334" y="2366548"/>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F3DAA4-1C0B-AB02-F0B7-AB04EEC80102}"/>
                </a:ext>
              </a:extLst>
            </p:cNvPr>
            <p:cNvSpPr/>
            <p:nvPr/>
          </p:nvSpPr>
          <p:spPr>
            <a:xfrm>
              <a:off x="9194876" y="2357975"/>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A6169A7-8DDB-F115-7D7E-F3F5AE9B0DE0}"/>
                </a:ext>
              </a:extLst>
            </p:cNvPr>
            <p:cNvCxnSpPr>
              <a:cxnSpLocks/>
            </p:cNvCxnSpPr>
            <p:nvPr/>
          </p:nvCxnSpPr>
          <p:spPr>
            <a:xfrm flipH="1">
              <a:off x="799303" y="2451650"/>
              <a:ext cx="1592" cy="18389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D69B09-D0BB-952F-77DD-FCCA81D1923E}"/>
                </a:ext>
              </a:extLst>
            </p:cNvPr>
            <p:cNvCxnSpPr>
              <a:cxnSpLocks/>
            </p:cNvCxnSpPr>
            <p:nvPr/>
          </p:nvCxnSpPr>
          <p:spPr>
            <a:xfrm flipH="1">
              <a:off x="2921650" y="2528842"/>
              <a:ext cx="1592" cy="29848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322965-77FF-0956-83EE-ADA9AFCC2F19}"/>
                </a:ext>
              </a:extLst>
            </p:cNvPr>
            <p:cNvCxnSpPr>
              <a:cxnSpLocks/>
            </p:cNvCxnSpPr>
            <p:nvPr/>
          </p:nvCxnSpPr>
          <p:spPr>
            <a:xfrm>
              <a:off x="7166344" y="2496185"/>
              <a:ext cx="0" cy="9328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D744AE-A2B8-150A-697C-7B187BF232E9}"/>
                </a:ext>
              </a:extLst>
            </p:cNvPr>
            <p:cNvCxnSpPr>
              <a:cxnSpLocks/>
            </p:cNvCxnSpPr>
            <p:nvPr/>
          </p:nvCxnSpPr>
          <p:spPr>
            <a:xfrm>
              <a:off x="9287099" y="2447199"/>
              <a:ext cx="2067" cy="12267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3F6EBDE-BEBF-BD05-1C3E-6D9CC3A8AA09}"/>
                </a:ext>
              </a:extLst>
            </p:cNvPr>
            <p:cNvSpPr/>
            <p:nvPr/>
          </p:nvSpPr>
          <p:spPr>
            <a:xfrm>
              <a:off x="704140" y="4297941"/>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35038F8-201A-2CE5-4F96-F5D0E07662F3}"/>
                </a:ext>
              </a:extLst>
            </p:cNvPr>
            <p:cNvSpPr/>
            <p:nvPr/>
          </p:nvSpPr>
          <p:spPr>
            <a:xfrm>
              <a:off x="2817657" y="5516772"/>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52144A-0227-81C8-5EB0-4217CF1CEEE7}"/>
                </a:ext>
              </a:extLst>
            </p:cNvPr>
            <p:cNvSpPr/>
            <p:nvPr/>
          </p:nvSpPr>
          <p:spPr>
            <a:xfrm>
              <a:off x="7066553" y="3435384"/>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30680FA-8F0F-C8F7-B721-95071536CA7B}"/>
                </a:ext>
              </a:extLst>
            </p:cNvPr>
            <p:cNvSpPr/>
            <p:nvPr/>
          </p:nvSpPr>
          <p:spPr>
            <a:xfrm>
              <a:off x="9194875" y="3679366"/>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A1FBC1-3297-E024-39A0-EAA69D56BF0E}"/>
                </a:ext>
              </a:extLst>
            </p:cNvPr>
            <p:cNvSpPr/>
            <p:nvPr/>
          </p:nvSpPr>
          <p:spPr>
            <a:xfrm>
              <a:off x="4947792" y="2363691"/>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BE65DC2-ECCC-4D86-835A-D8496935F50C}"/>
                </a:ext>
              </a:extLst>
            </p:cNvPr>
            <p:cNvCxnSpPr>
              <a:cxnSpLocks/>
              <a:stCxn id="35" idx="4"/>
            </p:cNvCxnSpPr>
            <p:nvPr/>
          </p:nvCxnSpPr>
          <p:spPr>
            <a:xfrm flipH="1">
              <a:off x="5043997" y="2562474"/>
              <a:ext cx="3187" cy="23485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77BD28-BE76-FA51-3EE0-19344A0C1BDE}"/>
                </a:ext>
              </a:extLst>
            </p:cNvPr>
            <p:cNvSpPr/>
            <p:nvPr/>
          </p:nvSpPr>
          <p:spPr>
            <a:xfrm>
              <a:off x="4944605" y="4911060"/>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51787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August 6, 2025</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2408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90619" y="350145"/>
            <a:ext cx="11091600" cy="593166"/>
          </a:xfrm>
        </p:spPr>
        <p:txBody>
          <a:bodyPr vert="horz" wrap="square" lIns="0" tIns="0" rIns="0" bIns="0" rtlCol="0" anchor="t" anchorCtr="0">
            <a:normAutofit/>
          </a:bodyPr>
          <a:lstStyle>
            <a:lvl1pPr>
              <a:defRPr lang="en-US" sz="3600" dirty="0">
                <a:effectLst>
                  <a:outerShdw blurRad="25400" dist="101600" dir="2700000" algn="tl" rotWithShape="0">
                    <a:srgbClr val="203B5D">
                      <a:alpha val="21000"/>
                    </a:srgbClr>
                  </a:outerShdw>
                </a:effectLst>
                <a:latin typeface="Arial Black" panose="020B0A04020102090204" pitchFamily="34" charset="0"/>
              </a:defRPr>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640314" y="1421297"/>
            <a:ext cx="11090274" cy="4671528"/>
          </a:xfrm>
        </p:spPr>
        <p:txBody>
          <a:bodyPr>
            <a:normAutofit/>
          </a:bodyPr>
          <a:lstStyle>
            <a:lvl1pPr marL="0" indent="0">
              <a:buNone/>
              <a:defRPr sz="1600">
                <a:solidFill>
                  <a:srgbClr val="FFFFFF"/>
                </a:solidFill>
                <a:latin typeface="+mn-lt"/>
                <a:cs typeface="Arial" panose="020B0604020202020204" pitchFamily="34" charset="0"/>
              </a:defRPr>
            </a:lvl1pPr>
            <a:lvl2pPr marL="457200" indent="0">
              <a:buNone/>
              <a:defRPr sz="1100">
                <a:solidFill>
                  <a:srgbClr val="FFFFFF"/>
                </a:solidFill>
                <a:latin typeface="+mn-lt"/>
                <a:cs typeface="Arial" panose="020B0604020202020204" pitchFamily="34" charset="0"/>
              </a:defRPr>
            </a:lvl2pPr>
            <a:lvl3pPr marL="914400" indent="0">
              <a:buNone/>
              <a:defRPr sz="1100">
                <a:solidFill>
                  <a:srgbClr val="FFFFFF"/>
                </a:solidFill>
                <a:latin typeface="+mn-lt"/>
                <a:cs typeface="Arial" panose="020B0604020202020204" pitchFamily="34" charset="0"/>
              </a:defRPr>
            </a:lvl3pPr>
            <a:lvl4pPr marL="1371600" indent="0">
              <a:buNone/>
              <a:defRPr sz="1100">
                <a:solidFill>
                  <a:srgbClr val="FFFFFF"/>
                </a:solidFill>
                <a:latin typeface="+mn-lt"/>
                <a:cs typeface="Arial" panose="020B0604020202020204" pitchFamily="34" charset="0"/>
              </a:defRPr>
            </a:lvl4pPr>
            <a:lvl5pPr marL="1828800" indent="0">
              <a:buNone/>
              <a:defRPr sz="1100">
                <a:solidFill>
                  <a:srgbClr val="FFFFF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cxnSp>
        <p:nvCxnSpPr>
          <p:cNvPr id="7" name="Straight Connector 6">
            <a:extLst>
              <a:ext uri="{FF2B5EF4-FFF2-40B4-BE49-F238E27FC236}">
                <a16:creationId xmlns:a16="http://schemas.microsoft.com/office/drawing/2014/main" id="{8D5EDA1E-FE94-04CB-1D54-CCE908D31667}"/>
              </a:ext>
            </a:extLst>
          </p:cNvPr>
          <p:cNvCxnSpPr/>
          <p:nvPr userDrawn="1"/>
        </p:nvCxnSpPr>
        <p:spPr>
          <a:xfrm>
            <a:off x="620436" y="943311"/>
            <a:ext cx="137233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8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90619" y="318267"/>
            <a:ext cx="11091600" cy="593166"/>
          </a:xfrm>
        </p:spPr>
        <p:txBody>
          <a:bodyPr vert="horz" wrap="square" lIns="0" tIns="0" rIns="0" bIns="0" rtlCol="0" anchor="t" anchorCtr="0">
            <a:normAutofit/>
          </a:bodyPr>
          <a:lstStyle>
            <a:lvl1pPr>
              <a:defRPr lang="en-US" sz="3600" cap="none" dirty="0">
                <a:effectLst>
                  <a:outerShdw blurRad="25400" dist="101600" dir="2700000" algn="tl" rotWithShape="0">
                    <a:srgbClr val="203B5D">
                      <a:alpha val="21000"/>
                    </a:srgbClr>
                  </a:outerShdw>
                </a:effectLst>
                <a:latin typeface="Arial Black" panose="020B0A04020102090204" pitchFamily="34" charset="0"/>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620436" y="1243161"/>
            <a:ext cx="11090274" cy="4671528"/>
          </a:xfrm>
        </p:spPr>
        <p:txBody>
          <a:bodyPr>
            <a:normAutofit/>
          </a:bodyPr>
          <a:lstStyle>
            <a:lvl1pPr marL="0" indent="0">
              <a:buNone/>
              <a:defRPr sz="1600">
                <a:solidFill>
                  <a:srgbClr val="FFFFFF"/>
                </a:solidFill>
                <a:latin typeface="+mn-lt"/>
                <a:cs typeface="Arial" panose="020B0604020202020204" pitchFamily="34" charset="0"/>
              </a:defRPr>
            </a:lvl1pPr>
            <a:lvl2pPr marL="457200" indent="0">
              <a:buNone/>
              <a:defRPr sz="1100">
                <a:solidFill>
                  <a:srgbClr val="FFFFFF"/>
                </a:solidFill>
                <a:latin typeface="+mn-lt"/>
                <a:cs typeface="Arial" panose="020B0604020202020204" pitchFamily="34" charset="0"/>
              </a:defRPr>
            </a:lvl2pPr>
            <a:lvl3pPr marL="914400" indent="0">
              <a:buNone/>
              <a:defRPr sz="1100">
                <a:solidFill>
                  <a:srgbClr val="FFFFFF"/>
                </a:solidFill>
                <a:latin typeface="+mn-lt"/>
                <a:cs typeface="Arial" panose="020B0604020202020204" pitchFamily="34" charset="0"/>
              </a:defRPr>
            </a:lvl3pPr>
            <a:lvl4pPr marL="1371600" indent="0">
              <a:buNone/>
              <a:defRPr sz="1100">
                <a:solidFill>
                  <a:srgbClr val="FFFFFF"/>
                </a:solidFill>
                <a:latin typeface="+mn-lt"/>
                <a:cs typeface="Arial" panose="020B0604020202020204" pitchFamily="34" charset="0"/>
              </a:defRPr>
            </a:lvl4pPr>
            <a:lvl5pPr marL="1828800" indent="0">
              <a:buNone/>
              <a:defRPr sz="1100">
                <a:solidFill>
                  <a:srgbClr val="FFFFF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cxnSp>
        <p:nvCxnSpPr>
          <p:cNvPr id="7" name="Straight Connector 6">
            <a:extLst>
              <a:ext uri="{FF2B5EF4-FFF2-40B4-BE49-F238E27FC236}">
                <a16:creationId xmlns:a16="http://schemas.microsoft.com/office/drawing/2014/main" id="{8D5EDA1E-FE94-04CB-1D54-CCE908D31667}"/>
              </a:ext>
            </a:extLst>
          </p:cNvPr>
          <p:cNvCxnSpPr/>
          <p:nvPr userDrawn="1"/>
        </p:nvCxnSpPr>
        <p:spPr>
          <a:xfrm>
            <a:off x="620436" y="943311"/>
            <a:ext cx="137233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45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7824" y="1688477"/>
            <a:ext cx="8283313" cy="2782019"/>
          </a:xfrm>
        </p:spPr>
        <p:txBody>
          <a:bodyPr vert="horz" wrap="square" lIns="0" tIns="0" rIns="0" bIns="0" rtlCol="0" anchor="t" anchorCtr="0">
            <a:normAutofit/>
          </a:bodyPr>
          <a:lstStyle>
            <a:lvl1pPr>
              <a:defRPr lang="en-US" sz="6000" dirty="0">
                <a:latin typeface="Arial Black" panose="020B0A04020102020204" pitchFamily="34" charset="0"/>
              </a:defRPr>
            </a:lvl1pPr>
          </a:lstStyle>
          <a:p>
            <a:pPr lvl="0"/>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August 6, 2025</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cxnSp>
        <p:nvCxnSpPr>
          <p:cNvPr id="6" name="Straight Connector 5">
            <a:extLst>
              <a:ext uri="{FF2B5EF4-FFF2-40B4-BE49-F238E27FC236}">
                <a16:creationId xmlns:a16="http://schemas.microsoft.com/office/drawing/2014/main" id="{00C8E5E0-AE04-1739-F858-9872FC453AC0}"/>
              </a:ext>
            </a:extLst>
          </p:cNvPr>
          <p:cNvCxnSpPr>
            <a:cxnSpLocks/>
          </p:cNvCxnSpPr>
          <p:nvPr userDrawn="1"/>
        </p:nvCxnSpPr>
        <p:spPr>
          <a:xfrm>
            <a:off x="3178437" y="2499360"/>
            <a:ext cx="0" cy="115062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66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a:effectLst>
            <a:outerShdw dist="25400" dir="2220000" algn="tr" rotWithShape="0">
              <a:schemeClr val="tx1">
                <a:alpha val="64000"/>
              </a:schemeClr>
            </a:outerShdw>
          </a:effectLst>
        </p:spPr>
        <p:txBody>
          <a:bodyPr vert="horz" wrap="square" lIns="0" tIns="0" rIns="0" bIns="0" rtlCol="0" anchor="t" anchorCtr="0">
            <a:normAutofit/>
          </a:bodyPr>
          <a:lstStyle>
            <a:lvl1pPr>
              <a:defRPr lang="en-US" sz="3600" dirty="0">
                <a:solidFill>
                  <a:schemeClr val="bg1">
                    <a:lumMod val="95000"/>
                    <a:lumOff val="5000"/>
                  </a:schemeClr>
                </a:solidFill>
              </a:defRPr>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rmAutofit/>
          </a:bodyPr>
          <a:lstStyle>
            <a:lvl1pPr>
              <a:defRPr sz="2100">
                <a:solidFill>
                  <a:schemeClr val="bg1">
                    <a:lumMod val="95000"/>
                    <a:lumOff val="5000"/>
                    <a:alpha val="60000"/>
                  </a:schemeClr>
                </a:solidFill>
              </a:defRPr>
            </a:lvl1pPr>
            <a:lvl2pPr>
              <a:defRPr sz="2100">
                <a:solidFill>
                  <a:schemeClr val="bg1">
                    <a:lumMod val="95000"/>
                    <a:lumOff val="5000"/>
                    <a:alpha val="60000"/>
                  </a:schemeClr>
                </a:solidFill>
              </a:defRPr>
            </a:lvl2pPr>
            <a:lvl3pPr>
              <a:defRPr sz="2100">
                <a:solidFill>
                  <a:schemeClr val="bg1">
                    <a:lumMod val="95000"/>
                    <a:lumOff val="5000"/>
                    <a:alpha val="60000"/>
                  </a:schemeClr>
                </a:solidFill>
              </a:defRPr>
            </a:lvl3pPr>
            <a:lvl4pPr>
              <a:defRPr sz="2100">
                <a:solidFill>
                  <a:schemeClr val="bg1">
                    <a:lumMod val="95000"/>
                    <a:lumOff val="5000"/>
                    <a:alpha val="60000"/>
                  </a:schemeClr>
                </a:solidFill>
              </a:defRPr>
            </a:lvl4pPr>
            <a:lvl5pPr>
              <a:defRPr sz="2100">
                <a:solidFill>
                  <a:schemeClr val="bg1">
                    <a:lumMod val="95000"/>
                    <a:lumOff val="5000"/>
                    <a:alpha val="6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August 6, 2025</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cxnSp>
        <p:nvCxnSpPr>
          <p:cNvPr id="7" name="Straight Connector 6">
            <a:extLst>
              <a:ext uri="{FF2B5EF4-FFF2-40B4-BE49-F238E27FC236}">
                <a16:creationId xmlns:a16="http://schemas.microsoft.com/office/drawing/2014/main" id="{8D5EDA1E-FE94-04CB-1D54-CCE908D31667}"/>
              </a:ext>
            </a:extLst>
          </p:cNvPr>
          <p:cNvCxnSpPr/>
          <p:nvPr userDrawn="1"/>
        </p:nvCxnSpPr>
        <p:spPr>
          <a:xfrm>
            <a:off x="550862" y="1251092"/>
            <a:ext cx="1372331" cy="0"/>
          </a:xfrm>
          <a:prstGeom prst="line">
            <a:avLst/>
          </a:prstGeom>
          <a:ln w="38100">
            <a:solidFill>
              <a:srgbClr val="FFC000"/>
            </a:solidFill>
          </a:ln>
          <a:effectLst>
            <a:outerShdw dist="12700" dir="2100000" algn="br" rotWithShape="0">
              <a:schemeClr val="tx1">
                <a:alpha val="94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06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3657603" y="2135128"/>
            <a:ext cx="7983534" cy="2350608"/>
          </a:xfrm>
        </p:spPr>
        <p:txBody>
          <a:bodyPr vert="horz" wrap="square" lIns="0" tIns="0" rIns="0" bIns="0" rtlCol="0" anchor="b" anchorCtr="0">
            <a:normAutofit/>
          </a:bodyPr>
          <a:lstStyle>
            <a:lvl1pPr algn="l">
              <a:defRPr lang="en-US" sz="6000" dirty="0">
                <a:latin typeface="Arial Black" panose="020B0A04020102020204" pitchFamily="34" charset="0"/>
                <a:cs typeface="Arial" panose="020B0604020202020204" pitchFamily="34" charset="0"/>
              </a:defRPr>
            </a:lvl1pPr>
          </a:lstStyle>
          <a:p>
            <a:pPr lvl="0">
              <a:lnSpc>
                <a:spcPct val="100000"/>
              </a:lnSpc>
            </a:pPr>
            <a:r>
              <a:rPr lang="en-US"/>
              <a:t>Click to edit Master title style</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cxnSp>
        <p:nvCxnSpPr>
          <p:cNvPr id="7" name="Straight Connector 6">
            <a:extLst>
              <a:ext uri="{FF2B5EF4-FFF2-40B4-BE49-F238E27FC236}">
                <a16:creationId xmlns:a16="http://schemas.microsoft.com/office/drawing/2014/main" id="{6DA59901-0FAB-B057-D79D-1617AB35F896}"/>
              </a:ext>
            </a:extLst>
          </p:cNvPr>
          <p:cNvCxnSpPr>
            <a:cxnSpLocks/>
          </p:cNvCxnSpPr>
          <p:nvPr userDrawn="1"/>
        </p:nvCxnSpPr>
        <p:spPr>
          <a:xfrm>
            <a:off x="3373861" y="2135128"/>
            <a:ext cx="0" cy="15267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56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August 6, 2025</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852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August 6, 2025</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54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August 6, 2025</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01628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FF0000"/>
            </a:gs>
            <a:gs pos="83000">
              <a:srgbClr val="00B0F0"/>
            </a:gs>
          </a:gsLst>
          <a:path path="circle">
            <a:fillToRect l="100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August 6, 2025</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pic>
        <p:nvPicPr>
          <p:cNvPr id="8" name="Picture 7" descr="Background pattern&#10;&#10;Description automatically generated">
            <a:extLst>
              <a:ext uri="{FF2B5EF4-FFF2-40B4-BE49-F238E27FC236}">
                <a16:creationId xmlns:a16="http://schemas.microsoft.com/office/drawing/2014/main" id="{CA1692CD-AD59-AB99-599E-5DCFA0432587}"/>
              </a:ext>
            </a:extLst>
          </p:cNvPr>
          <p:cNvPicPr>
            <a:picLocks noChangeAspect="1"/>
          </p:cNvPicPr>
          <p:nvPr userDrawn="1"/>
        </p:nvPicPr>
        <p:blipFill>
          <a:blip r:embed="rId17">
            <a:extLst>
              <a:ext uri="{BEBA8EAE-BF5A-486C-A8C5-ECC9F3942E4B}">
                <a14:imgProps xmlns:a14="http://schemas.microsoft.com/office/drawing/2010/main">
                  <a14:imgLayer r:embed="rId18">
                    <a14:imgEffect>
                      <a14:brightnessContrast bright="3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94766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5" r:id="rId3"/>
    <p:sldLayoutId id="2147483667"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2" r:id="rId13"/>
    <p:sldLayoutId id="2147483673" r:id="rId14"/>
    <p:sldLayoutId id="2147483676" r:id="rId15"/>
  </p:sldLayoutIdLst>
  <p:hf sldNum="0" hdr="0" ftr="0" dt="0"/>
  <p:txStyles>
    <p:titleStyle>
      <a:lvl1pPr algn="l" defTabSz="914400" rtl="0" eaLnBrk="1" latinLnBrk="0" hangingPunct="1">
        <a:lnSpc>
          <a:spcPct val="100000"/>
        </a:lnSpc>
        <a:spcBef>
          <a:spcPct val="0"/>
        </a:spcBef>
        <a:buNone/>
        <a:defRPr lang="en-US" sz="4400" kern="1200" cap="all" baseline="0" dirty="0">
          <a:solidFill>
            <a:schemeClr val="tx1"/>
          </a:solidFill>
          <a:latin typeface="Graphik Black" panose="020B0A03030202060203" pitchFamily="34" charset="0"/>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pxhere.com/en/photo/87230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0881-6C4D-43FB-EBA3-83BA599ED548}"/>
              </a:ext>
            </a:extLst>
          </p:cNvPr>
          <p:cNvSpPr>
            <a:spLocks noGrp="1"/>
          </p:cNvSpPr>
          <p:nvPr>
            <p:ph type="ctrTitle" idx="4294967295"/>
          </p:nvPr>
        </p:nvSpPr>
        <p:spPr>
          <a:xfrm>
            <a:off x="645353" y="395344"/>
            <a:ext cx="11245850" cy="3161760"/>
          </a:xfrm>
        </p:spPr>
        <p:txBody>
          <a:bodyPr anchor="b">
            <a:normAutofit/>
          </a:bodyPr>
          <a:lstStyle/>
          <a:p>
            <a:r>
              <a:rPr lang="en-US" sz="4300" dirty="0">
                <a:latin typeface="Arial Black" panose="020B0A04020102090204" pitchFamily="34" charset="0"/>
              </a:rPr>
              <a:t>Texas Medicaid and Healthcare partnership</a:t>
            </a:r>
            <a:br>
              <a:rPr lang="en-US" sz="4800" dirty="0">
                <a:latin typeface="Arial Black" panose="020B0A04020102090204" pitchFamily="34" charset="0"/>
              </a:rPr>
            </a:br>
            <a:br>
              <a:rPr lang="en-US" sz="4800" dirty="0">
                <a:latin typeface="Arial Black" panose="020B0A04020102090204" pitchFamily="34" charset="0"/>
              </a:rPr>
            </a:br>
            <a:endParaRPr lang="en-US" sz="3600" dirty="0">
              <a:latin typeface="Arial Black" panose="020B0A04020102090204" pitchFamily="34" charset="0"/>
            </a:endParaRPr>
          </a:p>
        </p:txBody>
      </p:sp>
      <p:sp>
        <p:nvSpPr>
          <p:cNvPr id="6" name="Subtitle 5">
            <a:extLst>
              <a:ext uri="{FF2B5EF4-FFF2-40B4-BE49-F238E27FC236}">
                <a16:creationId xmlns:a16="http://schemas.microsoft.com/office/drawing/2014/main" id="{83090673-6959-EEBF-EA59-5C078B04CB8E}"/>
              </a:ext>
            </a:extLst>
          </p:cNvPr>
          <p:cNvSpPr>
            <a:spLocks noGrp="1"/>
          </p:cNvSpPr>
          <p:nvPr>
            <p:ph type="subTitle" idx="4294967295"/>
          </p:nvPr>
        </p:nvSpPr>
        <p:spPr>
          <a:xfrm>
            <a:off x="6523376" y="4851366"/>
            <a:ext cx="5075237" cy="900112"/>
          </a:xfrm>
        </p:spPr>
        <p:txBody>
          <a:bodyPr>
            <a:normAutofit/>
          </a:bodyPr>
          <a:lstStyle/>
          <a:p>
            <a:pPr algn="r">
              <a:spcAft>
                <a:spcPts val="0"/>
              </a:spcAft>
            </a:pPr>
            <a:r>
              <a:rPr lang="en-US" sz="2000" dirty="0"/>
              <a:t>Presented by  Araceli Wright</a:t>
            </a:r>
          </a:p>
          <a:p>
            <a:pPr algn="r">
              <a:spcBef>
                <a:spcPts val="0"/>
              </a:spcBef>
              <a:spcAft>
                <a:spcPts val="0"/>
              </a:spcAft>
            </a:pPr>
            <a:endParaRPr lang="en-US" sz="2000" dirty="0"/>
          </a:p>
        </p:txBody>
      </p:sp>
      <p:pic>
        <p:nvPicPr>
          <p:cNvPr id="5" name="Picture 4" descr="Text&#10;&#10;Description automatically generated">
            <a:extLst>
              <a:ext uri="{FF2B5EF4-FFF2-40B4-BE49-F238E27FC236}">
                <a16:creationId xmlns:a16="http://schemas.microsoft.com/office/drawing/2014/main" id="{AE5F10AD-6AEB-E389-0FBB-AB60C44E5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42" y="5586878"/>
            <a:ext cx="3249972" cy="746969"/>
          </a:xfrm>
          <a:prstGeom prst="rect">
            <a:avLst/>
          </a:prstGeom>
        </p:spPr>
      </p:pic>
      <p:cxnSp>
        <p:nvCxnSpPr>
          <p:cNvPr id="7" name="Straight Connector 6">
            <a:extLst>
              <a:ext uri="{FF2B5EF4-FFF2-40B4-BE49-F238E27FC236}">
                <a16:creationId xmlns:a16="http://schemas.microsoft.com/office/drawing/2014/main" id="{71901EA6-F7F5-8E4A-5C2A-16919EF3E839}"/>
              </a:ext>
            </a:extLst>
          </p:cNvPr>
          <p:cNvCxnSpPr/>
          <p:nvPr/>
        </p:nvCxnSpPr>
        <p:spPr>
          <a:xfrm>
            <a:off x="1012096" y="2584397"/>
            <a:ext cx="1372331" cy="0"/>
          </a:xfrm>
          <a:prstGeom prst="line">
            <a:avLst/>
          </a:pr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D996D0-DD39-B89D-8413-180404AC2031}"/>
              </a:ext>
            </a:extLst>
          </p:cNvPr>
          <p:cNvSpPr txBox="1"/>
          <p:nvPr/>
        </p:nvSpPr>
        <p:spPr>
          <a:xfrm>
            <a:off x="473242" y="3557102"/>
            <a:ext cx="5795036" cy="954107"/>
          </a:xfrm>
          <a:prstGeom prst="rect">
            <a:avLst/>
          </a:prstGeom>
          <a:noFill/>
        </p:spPr>
        <p:txBody>
          <a:bodyPr wrap="square">
            <a:spAutoFit/>
          </a:bodyPr>
          <a:lstStyle/>
          <a:p>
            <a:r>
              <a:rPr lang="en-US" sz="2800" dirty="0">
                <a:latin typeface="Arial Black" panose="020B0A04020102090204" pitchFamily="34" charset="0"/>
              </a:rPr>
              <a:t>Department of State Health Services Virtual Huddle</a:t>
            </a:r>
            <a:endParaRPr lang="en-US" sz="2800" dirty="0"/>
          </a:p>
        </p:txBody>
      </p:sp>
    </p:spTree>
    <p:extLst>
      <p:ext uri="{BB962C8B-B14F-4D97-AF65-F5344CB8AC3E}">
        <p14:creationId xmlns:p14="http://schemas.microsoft.com/office/powerpoint/2010/main" val="425778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39AC-F033-5F04-956B-5CDFE849221E}"/>
              </a:ext>
            </a:extLst>
          </p:cNvPr>
          <p:cNvSpPr txBox="1"/>
          <p:nvPr/>
        </p:nvSpPr>
        <p:spPr>
          <a:xfrm>
            <a:off x="944218" y="521670"/>
            <a:ext cx="10793896" cy="1015663"/>
          </a:xfrm>
          <a:prstGeom prst="rect">
            <a:avLst/>
          </a:prstGeom>
          <a:noFill/>
        </p:spPr>
        <p:txBody>
          <a:bodyPr wrap="square">
            <a:spAutoFit/>
          </a:bodyPr>
          <a:lstStyle/>
          <a:p>
            <a:r>
              <a:rPr lang="en-US" sz="2400" dirty="0">
                <a:solidFill>
                  <a:srgbClr val="FFC000"/>
                </a:solidFill>
                <a:latin typeface="Arial Black" panose="020B0A04020102090204" pitchFamily="34" charset="0"/>
              </a:rPr>
              <a:t>TEXAS MEDICAID PROVIDER PROCEDURES MANUAL: VOL. 1 </a:t>
            </a:r>
          </a:p>
          <a:p>
            <a:endParaRPr lang="en-US" dirty="0">
              <a:latin typeface="Arial Black" panose="020B0A04020102090204" pitchFamily="34" charset="0"/>
            </a:endParaRPr>
          </a:p>
          <a:p>
            <a:r>
              <a:rPr lang="en-US" dirty="0"/>
              <a:t>SECTION 6: CLAIMS FILING</a:t>
            </a:r>
          </a:p>
        </p:txBody>
      </p:sp>
      <p:pic>
        <p:nvPicPr>
          <p:cNvPr id="4" name="Picture 3">
            <a:extLst>
              <a:ext uri="{FF2B5EF4-FFF2-40B4-BE49-F238E27FC236}">
                <a16:creationId xmlns:a16="http://schemas.microsoft.com/office/drawing/2014/main" id="{8BCFE33B-5196-3F14-2054-AB61A3B19DE4}"/>
              </a:ext>
            </a:extLst>
          </p:cNvPr>
          <p:cNvPicPr>
            <a:picLocks noChangeAspect="1"/>
          </p:cNvPicPr>
          <p:nvPr/>
        </p:nvPicPr>
        <p:blipFill>
          <a:blip r:embed="rId2"/>
          <a:stretch>
            <a:fillRect/>
          </a:stretch>
        </p:blipFill>
        <p:spPr>
          <a:xfrm>
            <a:off x="562288" y="521670"/>
            <a:ext cx="45719" cy="1560711"/>
          </a:xfrm>
          <a:prstGeom prst="rect">
            <a:avLst/>
          </a:prstGeom>
        </p:spPr>
      </p:pic>
      <p:sp>
        <p:nvSpPr>
          <p:cNvPr id="5" name="TextBox 4">
            <a:extLst>
              <a:ext uri="{FF2B5EF4-FFF2-40B4-BE49-F238E27FC236}">
                <a16:creationId xmlns:a16="http://schemas.microsoft.com/office/drawing/2014/main" id="{12BAAEAB-184D-ECA3-8815-E19047AB7B3B}"/>
              </a:ext>
            </a:extLst>
          </p:cNvPr>
          <p:cNvSpPr txBox="1"/>
          <p:nvPr/>
        </p:nvSpPr>
        <p:spPr>
          <a:xfrm>
            <a:off x="944218" y="1700251"/>
            <a:ext cx="11084387" cy="4478149"/>
          </a:xfrm>
          <a:prstGeom prst="rect">
            <a:avLst/>
          </a:prstGeom>
          <a:noFill/>
        </p:spPr>
        <p:txBody>
          <a:bodyPr wrap="square" rtlCol="0">
            <a:spAutoFit/>
          </a:bodyPr>
          <a:lstStyle/>
          <a:p>
            <a:r>
              <a:rPr lang="en-US" sz="1900" b="1" dirty="0">
                <a:cs typeface="Arial" panose="020B0604020202020204" pitchFamily="34" charset="0"/>
              </a:rPr>
              <a:t>6.4.2.7 Newborn Clients Without Medicaid Numbers</a:t>
            </a:r>
          </a:p>
          <a:p>
            <a:endParaRPr lang="en-US" sz="1900" dirty="0">
              <a:cs typeface="Arial" panose="020B0604020202020204" pitchFamily="34" charset="0"/>
            </a:endParaRPr>
          </a:p>
          <a:p>
            <a:r>
              <a:rPr lang="en-US" sz="1900" dirty="0">
                <a:cs typeface="Arial" panose="020B0604020202020204" pitchFamily="34" charset="0"/>
              </a:rPr>
              <a:t>If a Medicaid-eligible newborn has not been assigned a Medicaid number on the DOS, </a:t>
            </a:r>
            <a:r>
              <a:rPr lang="en-US" sz="1900" b="1" dirty="0">
                <a:solidFill>
                  <a:srgbClr val="FFC000"/>
                </a:solidFill>
                <a:cs typeface="Arial" panose="020B0604020202020204" pitchFamily="34" charset="0"/>
              </a:rPr>
              <a:t>the provider must</a:t>
            </a:r>
          </a:p>
          <a:p>
            <a:r>
              <a:rPr lang="en-US" sz="1900" b="1" dirty="0">
                <a:solidFill>
                  <a:srgbClr val="FFC000"/>
                </a:solidFill>
                <a:cs typeface="Arial" panose="020B0604020202020204" pitchFamily="34" charset="0"/>
              </a:rPr>
              <a:t>wait until a Medicaid client number is assigned to file the claim</a:t>
            </a:r>
            <a:r>
              <a:rPr lang="en-US" sz="1900" dirty="0">
                <a:cs typeface="Arial" panose="020B0604020202020204" pitchFamily="34" charset="0"/>
              </a:rPr>
              <a:t>. The provider writes the number instead</a:t>
            </a:r>
          </a:p>
          <a:p>
            <a:r>
              <a:rPr lang="en-US" sz="1900" dirty="0">
                <a:cs typeface="Arial" panose="020B0604020202020204" pitchFamily="34" charset="0"/>
              </a:rPr>
              <a:t>of “Pending.” </a:t>
            </a:r>
          </a:p>
          <a:p>
            <a:endParaRPr lang="en-US" sz="1900" dirty="0">
              <a:cs typeface="Arial" panose="020B0604020202020204" pitchFamily="34" charset="0"/>
            </a:endParaRPr>
          </a:p>
          <a:p>
            <a:r>
              <a:rPr lang="en-US" sz="1900" dirty="0">
                <a:cs typeface="Arial" panose="020B0604020202020204" pitchFamily="34" charset="0"/>
              </a:rPr>
              <a:t>The 95-day filing period begins on the “add date,” which is the date the eligibility is received and added to the TMHP eligibility file. Providers verify eligibility and add date through TexMedConnect or by calling AIS or the TMHP Contact Center at 800-925-9126 after the number is received.</a:t>
            </a:r>
          </a:p>
          <a:p>
            <a:endParaRPr lang="en-US" sz="1900" dirty="0">
              <a:cs typeface="Arial" panose="020B0604020202020204" pitchFamily="34" charset="0"/>
            </a:endParaRPr>
          </a:p>
          <a:p>
            <a:r>
              <a:rPr lang="en-US" sz="1900" dirty="0">
                <a:cs typeface="Arial" panose="020B0604020202020204" pitchFamily="34" charset="0"/>
              </a:rPr>
              <a:t>Providers must check Medicaid eligibility regularly to file claims within the required </a:t>
            </a:r>
            <a:r>
              <a:rPr lang="en-US" sz="1900" b="1" dirty="0">
                <a:solidFill>
                  <a:srgbClr val="FFC000"/>
                </a:solidFill>
                <a:cs typeface="Arial" panose="020B0604020202020204" pitchFamily="34" charset="0"/>
              </a:rPr>
              <a:t>95-day filing deadline</a:t>
            </a:r>
            <a:r>
              <a:rPr lang="en-US" sz="1900" b="1" dirty="0">
                <a:cs typeface="Arial" panose="020B0604020202020204" pitchFamily="34" charset="0"/>
              </a:rPr>
              <a:t>.</a:t>
            </a:r>
          </a:p>
          <a:p>
            <a:endParaRPr lang="en-US" sz="1900" dirty="0">
              <a:cs typeface="Arial" panose="020B0604020202020204" pitchFamily="34" charset="0"/>
            </a:endParaRPr>
          </a:p>
          <a:p>
            <a:r>
              <a:rPr lang="en-US" sz="1900" dirty="0">
                <a:cs typeface="Arial" panose="020B0604020202020204" pitchFamily="34" charset="0"/>
              </a:rPr>
              <a:t>If a Medicaid number has not been received, it is recommended to submit the claim and then appeal, which allows for an additional </a:t>
            </a:r>
            <a:r>
              <a:rPr lang="en-US" sz="1900" b="1" dirty="0">
                <a:solidFill>
                  <a:srgbClr val="FFC000"/>
                </a:solidFill>
                <a:cs typeface="Arial" panose="020B0604020202020204" pitchFamily="34" charset="0"/>
              </a:rPr>
              <a:t>120 days</a:t>
            </a:r>
            <a:r>
              <a:rPr lang="en-US" sz="1900" dirty="0">
                <a:cs typeface="Arial" panose="020B0604020202020204" pitchFamily="34" charset="0"/>
              </a:rPr>
              <a:t>. In the meantime, they should also contact the appropriate agency to determine the reason for the delay.</a:t>
            </a:r>
          </a:p>
        </p:txBody>
      </p:sp>
    </p:spTree>
    <p:extLst>
      <p:ext uri="{BB962C8B-B14F-4D97-AF65-F5344CB8AC3E}">
        <p14:creationId xmlns:p14="http://schemas.microsoft.com/office/powerpoint/2010/main" val="260849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159101-500F-2B95-6CA4-B132D14C428D}"/>
              </a:ext>
            </a:extLst>
          </p:cNvPr>
          <p:cNvSpPr>
            <a:spLocks noGrp="1"/>
          </p:cNvSpPr>
          <p:nvPr>
            <p:ph type="title" idx="4294967295"/>
          </p:nvPr>
        </p:nvSpPr>
        <p:spPr>
          <a:xfrm>
            <a:off x="2741021" y="2306086"/>
            <a:ext cx="7817085" cy="2245828"/>
          </a:xfrm>
          <a:effectLst>
            <a:outerShdw blurRad="38100" dist="381000" dir="5760000" sx="20000" sy="20000" algn="tl" rotWithShape="0">
              <a:schemeClr val="bg2">
                <a:lumMod val="90000"/>
                <a:lumOff val="10000"/>
                <a:alpha val="87000"/>
              </a:schemeClr>
            </a:outerShdw>
          </a:effectLst>
        </p:spPr>
        <p:txBody>
          <a:bodyPr>
            <a:noAutofit/>
          </a:bodyPr>
          <a:lstStyle/>
          <a:p>
            <a:r>
              <a:rPr lang="en-US" sz="5400" dirty="0">
                <a:effectLst>
                  <a:outerShdw blurRad="50800" dist="38100" dir="2700000" algn="tl" rotWithShape="0">
                    <a:srgbClr val="203B5D">
                      <a:alpha val="40000"/>
                    </a:srgbClr>
                  </a:outerShdw>
                </a:effectLst>
                <a:latin typeface="Arial Black"/>
              </a:rPr>
              <a:t>Question and answer session</a:t>
            </a:r>
            <a:endParaRPr lang="en-US" sz="5400" dirty="0">
              <a:latin typeface="Arial Black" panose="020B0A04020102090204" pitchFamily="34" charset="0"/>
            </a:endParaRPr>
          </a:p>
        </p:txBody>
      </p:sp>
      <p:cxnSp>
        <p:nvCxnSpPr>
          <p:cNvPr id="2" name="Straight Connector 1">
            <a:extLst>
              <a:ext uri="{FF2B5EF4-FFF2-40B4-BE49-F238E27FC236}">
                <a16:creationId xmlns:a16="http://schemas.microsoft.com/office/drawing/2014/main" id="{3933F4CA-41B2-FC60-E4E7-7AC96D2DDBEC}"/>
              </a:ext>
            </a:extLst>
          </p:cNvPr>
          <p:cNvCxnSpPr>
            <a:cxnSpLocks/>
          </p:cNvCxnSpPr>
          <p:nvPr/>
        </p:nvCxnSpPr>
        <p:spPr>
          <a:xfrm>
            <a:off x="2250017" y="2335900"/>
            <a:ext cx="0" cy="152678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5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159101-500F-2B95-6CA4-B132D14C428D}"/>
              </a:ext>
            </a:extLst>
          </p:cNvPr>
          <p:cNvSpPr>
            <a:spLocks noGrp="1"/>
          </p:cNvSpPr>
          <p:nvPr>
            <p:ph type="title" idx="4294967295"/>
          </p:nvPr>
        </p:nvSpPr>
        <p:spPr>
          <a:xfrm>
            <a:off x="1446212" y="3181557"/>
            <a:ext cx="9299575" cy="733425"/>
          </a:xfrm>
        </p:spPr>
        <p:txBody>
          <a:bodyPr>
            <a:noAutofit/>
          </a:bodyPr>
          <a:lstStyle/>
          <a:p>
            <a:pPr algn="ctr"/>
            <a:r>
              <a:rPr lang="en-US" dirty="0">
                <a:latin typeface="Arial Black" panose="020B0A04020102090204" pitchFamily="34" charset="0"/>
              </a:rPr>
              <a:t>Thank you!!</a:t>
            </a:r>
          </a:p>
        </p:txBody>
      </p:sp>
    </p:spTree>
    <p:extLst>
      <p:ext uri="{BB962C8B-B14F-4D97-AF65-F5344CB8AC3E}">
        <p14:creationId xmlns:p14="http://schemas.microsoft.com/office/powerpoint/2010/main" val="79214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1239635-675C-910A-0F41-723E26AD81F1}"/>
              </a:ext>
            </a:extLst>
          </p:cNvPr>
          <p:cNvCxnSpPr/>
          <p:nvPr/>
        </p:nvCxnSpPr>
        <p:spPr>
          <a:xfrm>
            <a:off x="607716" y="1267076"/>
            <a:ext cx="13723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850E0C9-D260-3344-7516-BE6021B34216}"/>
              </a:ext>
            </a:extLst>
          </p:cNvPr>
          <p:cNvSpPr>
            <a:spLocks noGrp="1"/>
          </p:cNvSpPr>
          <p:nvPr>
            <p:ph type="ctrTitle" idx="4294967295"/>
          </p:nvPr>
        </p:nvSpPr>
        <p:spPr>
          <a:xfrm>
            <a:off x="488789" y="316048"/>
            <a:ext cx="4702175" cy="787400"/>
          </a:xfrm>
        </p:spPr>
        <p:txBody>
          <a:bodyPr anchor="b">
            <a:normAutofit/>
          </a:bodyPr>
          <a:lstStyle/>
          <a:p>
            <a:r>
              <a:rPr lang="en-US" sz="4400">
                <a:latin typeface="Arial Black" panose="020B0A04020102090204" pitchFamily="34" charset="0"/>
              </a:rPr>
              <a:t>PRESENTER</a:t>
            </a:r>
            <a:endParaRPr lang="en-US" sz="3200">
              <a:latin typeface="Arial Black" panose="020B0A04020102090204" pitchFamily="34" charset="0"/>
            </a:endParaRPr>
          </a:p>
        </p:txBody>
      </p:sp>
      <p:sp>
        <p:nvSpPr>
          <p:cNvPr id="4" name="Title 1">
            <a:extLst>
              <a:ext uri="{FF2B5EF4-FFF2-40B4-BE49-F238E27FC236}">
                <a16:creationId xmlns:a16="http://schemas.microsoft.com/office/drawing/2014/main" id="{3C28A067-C908-2A1B-C038-3D08523E3C5C}"/>
              </a:ext>
            </a:extLst>
          </p:cNvPr>
          <p:cNvSpPr txBox="1">
            <a:spLocks/>
          </p:cNvSpPr>
          <p:nvPr/>
        </p:nvSpPr>
        <p:spPr>
          <a:xfrm>
            <a:off x="607716" y="2381733"/>
            <a:ext cx="2987919" cy="540708"/>
          </a:xfrm>
          <a:prstGeom prst="rect">
            <a:avLst/>
          </a:prstGeom>
        </p:spPr>
        <p:txBody>
          <a:bodyPr vert="horz" wrap="square" lIns="0" tIns="0" rIns="0" bIns="0" rtlCol="0" anchor="b" anchorCtr="0">
            <a:normAutofit/>
          </a:bodyPr>
          <a:lstStyle>
            <a:lvl1pPr algn="l" defTabSz="914400" rtl="0" eaLnBrk="1" latinLnBrk="0" hangingPunct="1">
              <a:lnSpc>
                <a:spcPct val="100000"/>
              </a:lnSpc>
              <a:spcBef>
                <a:spcPct val="0"/>
              </a:spcBef>
              <a:buNone/>
              <a:defRPr lang="en-US" sz="6400" kern="1200" cap="all" baseline="0">
                <a:solidFill>
                  <a:schemeClr val="tx1"/>
                </a:solidFill>
                <a:latin typeface="Graphik Black" panose="020B0A03030202060203" pitchFamily="34" charset="0"/>
                <a:ea typeface="+mj-ea"/>
                <a:cs typeface="+mj-cs"/>
              </a:defRPr>
            </a:lvl1pPr>
          </a:lstStyle>
          <a:p>
            <a:r>
              <a:rPr lang="en-US" sz="3200" b="1">
                <a:latin typeface="Graphik Semibold" panose="020B0703030202060203" pitchFamily="34" charset="0"/>
              </a:rPr>
              <a:t>ARACELI Wright</a:t>
            </a:r>
          </a:p>
        </p:txBody>
      </p:sp>
      <p:sp>
        <p:nvSpPr>
          <p:cNvPr id="6" name="TextBox 5">
            <a:extLst>
              <a:ext uri="{FF2B5EF4-FFF2-40B4-BE49-F238E27FC236}">
                <a16:creationId xmlns:a16="http://schemas.microsoft.com/office/drawing/2014/main" id="{9D463637-1934-9625-D177-BD0356C731A6}"/>
              </a:ext>
            </a:extLst>
          </p:cNvPr>
          <p:cNvSpPr txBox="1"/>
          <p:nvPr/>
        </p:nvSpPr>
        <p:spPr>
          <a:xfrm>
            <a:off x="565387" y="3282023"/>
            <a:ext cx="6060495" cy="1477328"/>
          </a:xfrm>
          <a:prstGeom prst="rect">
            <a:avLst/>
          </a:prstGeom>
          <a:noFill/>
        </p:spPr>
        <p:txBody>
          <a:bodyPr wrap="square" rtlCol="0">
            <a:spAutoFit/>
          </a:bodyPr>
          <a:lstStyle/>
          <a:p>
            <a:pPr marL="630238" indent="-630238"/>
            <a:r>
              <a:rPr lang="en-US" sz="2400" dirty="0"/>
              <a:t>Title: 	</a:t>
            </a:r>
            <a:r>
              <a:rPr lang="en-US" sz="2400" b="1" dirty="0"/>
              <a:t>Provider Relations Representative</a:t>
            </a:r>
          </a:p>
          <a:p>
            <a:pPr marL="630238" indent="-630238"/>
            <a:r>
              <a:rPr lang="en-US" sz="2400" dirty="0"/>
              <a:t>Area: 	</a:t>
            </a:r>
            <a:r>
              <a:rPr lang="en-US" sz="2400" b="1" dirty="0"/>
              <a:t>Billing and Education</a:t>
            </a:r>
          </a:p>
          <a:p>
            <a:pPr marL="630238" indent="-630238"/>
            <a:r>
              <a:rPr lang="en-US" sz="2400" dirty="0"/>
              <a:t>Exp.: 	</a:t>
            </a:r>
            <a:r>
              <a:rPr lang="en-US" sz="2400" b="1" dirty="0"/>
              <a:t>11 Years at TMHP</a:t>
            </a:r>
          </a:p>
          <a:p>
            <a:endParaRPr lang="en-US" dirty="0"/>
          </a:p>
        </p:txBody>
      </p:sp>
      <p:pic>
        <p:nvPicPr>
          <p:cNvPr id="5122" name="Picture 2">
            <a:extLst>
              <a:ext uri="{FF2B5EF4-FFF2-40B4-BE49-F238E27FC236}">
                <a16:creationId xmlns:a16="http://schemas.microsoft.com/office/drawing/2014/main" id="{F757E0BE-A18D-099C-71DA-5756973EEE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60081"/>
          <a:stretch/>
        </p:blipFill>
        <p:spPr bwMode="auto">
          <a:xfrm>
            <a:off x="6786294" y="1458410"/>
            <a:ext cx="3747736" cy="41928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3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758BBB7-5177-DC3B-489C-5315268EF188}"/>
              </a:ext>
            </a:extLst>
          </p:cNvPr>
          <p:cNvCxnSpPr/>
          <p:nvPr/>
        </p:nvCxnSpPr>
        <p:spPr>
          <a:xfrm>
            <a:off x="745280" y="1026113"/>
            <a:ext cx="13723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BA350E85-7346-BF59-6CFC-336E99B42C5F}"/>
              </a:ext>
            </a:extLst>
          </p:cNvPr>
          <p:cNvSpPr txBox="1">
            <a:spLocks/>
          </p:cNvSpPr>
          <p:nvPr/>
        </p:nvSpPr>
        <p:spPr>
          <a:xfrm>
            <a:off x="978969" y="2005783"/>
            <a:ext cx="7423073" cy="3212194"/>
          </a:xfrm>
          <a:prstGeom prst="rect">
            <a:avLst/>
          </a:prstGeom>
        </p:spPr>
        <p:txBody>
          <a:bodyPr>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200"/>
              </a:lnSpc>
              <a:spcBef>
                <a:spcPts val="0"/>
              </a:spcBef>
              <a:spcAft>
                <a:spcPts val="0"/>
              </a:spcAft>
              <a:defRPr/>
            </a:pPr>
            <a:r>
              <a:rPr lang="en-US" sz="3200" b="1" dirty="0">
                <a:solidFill>
                  <a:srgbClr val="FFFFFF"/>
                </a:solidFill>
                <a:cs typeface="Arial" panose="020B0604020202020204" pitchFamily="34" charset="0"/>
              </a:rPr>
              <a:t>Newborn Screening</a:t>
            </a:r>
          </a:p>
          <a:p>
            <a:pPr marL="457200" indent="-457200">
              <a:lnSpc>
                <a:spcPts val="2200"/>
              </a:lnSpc>
              <a:spcBef>
                <a:spcPts val="0"/>
              </a:spcBef>
              <a:spcAft>
                <a:spcPts val="0"/>
              </a:spcAft>
              <a:defRPr/>
            </a:pPr>
            <a:endParaRPr lang="en-US" sz="3200" b="1" dirty="0">
              <a:solidFill>
                <a:srgbClr val="FFFFFF"/>
              </a:solidFill>
              <a:cs typeface="Arial" panose="020B0604020202020204" pitchFamily="34" charset="0"/>
            </a:endParaRPr>
          </a:p>
          <a:p>
            <a:pPr marL="457200" indent="-457200">
              <a:lnSpc>
                <a:spcPts val="2200"/>
              </a:lnSpc>
              <a:spcBef>
                <a:spcPts val="0"/>
              </a:spcBef>
              <a:spcAft>
                <a:spcPts val="0"/>
              </a:spcAft>
              <a:defRPr/>
            </a:pPr>
            <a:endParaRPr lang="en-US" sz="3200" b="1" dirty="0">
              <a:solidFill>
                <a:srgbClr val="FFFFFF"/>
              </a:solidFill>
              <a:cs typeface="Arial" panose="020B0604020202020204" pitchFamily="34" charset="0"/>
            </a:endParaRPr>
          </a:p>
          <a:p>
            <a:pPr marL="457200" indent="-457200">
              <a:lnSpc>
                <a:spcPts val="2200"/>
              </a:lnSpc>
              <a:spcBef>
                <a:spcPts val="0"/>
              </a:spcBef>
              <a:spcAft>
                <a:spcPts val="0"/>
              </a:spcAft>
              <a:defRPr/>
            </a:pPr>
            <a:r>
              <a:rPr lang="en-US" sz="3200" b="1" dirty="0">
                <a:solidFill>
                  <a:srgbClr val="FFFFFF"/>
                </a:solidFill>
                <a:cs typeface="Arial" panose="020B0604020202020204" pitchFamily="34" charset="0"/>
              </a:rPr>
              <a:t>Claims Reprocessing</a:t>
            </a:r>
          </a:p>
          <a:p>
            <a:pPr>
              <a:lnSpc>
                <a:spcPts val="2200"/>
              </a:lnSpc>
              <a:spcBef>
                <a:spcPts val="0"/>
              </a:spcBef>
              <a:spcAft>
                <a:spcPts val="0"/>
              </a:spcAft>
              <a:defRPr/>
            </a:pPr>
            <a:endParaRPr lang="en-US" sz="3200" b="1" dirty="0">
              <a:solidFill>
                <a:srgbClr val="FFFFFF"/>
              </a:solidFill>
              <a:cs typeface="Arial" panose="020B0604020202020204" pitchFamily="34" charset="0"/>
            </a:endParaRPr>
          </a:p>
          <a:p>
            <a:pPr marL="0" indent="0">
              <a:lnSpc>
                <a:spcPts val="2200"/>
              </a:lnSpc>
              <a:spcBef>
                <a:spcPts val="0"/>
              </a:spcBef>
              <a:spcAft>
                <a:spcPts val="0"/>
              </a:spcAft>
              <a:buNone/>
              <a:defRPr/>
            </a:pPr>
            <a:endParaRPr lang="en-US" sz="3200" b="1" dirty="0">
              <a:solidFill>
                <a:srgbClr val="FFFFFF"/>
              </a:solidFill>
              <a:cs typeface="Arial" panose="020B0604020202020204" pitchFamily="34" charset="0"/>
            </a:endParaRPr>
          </a:p>
          <a:p>
            <a:pPr marL="457200" indent="-457200">
              <a:lnSpc>
                <a:spcPts val="2200"/>
              </a:lnSpc>
              <a:spcBef>
                <a:spcPts val="0"/>
              </a:spcBef>
              <a:spcAft>
                <a:spcPts val="0"/>
              </a:spcAft>
              <a:defRPr/>
            </a:pPr>
            <a:r>
              <a:rPr lang="en-US" sz="3200" b="1" dirty="0">
                <a:solidFill>
                  <a:srgbClr val="FFFFFF"/>
                </a:solidFill>
                <a:cs typeface="Arial" panose="020B0604020202020204" pitchFamily="34" charset="0"/>
              </a:rPr>
              <a:t>Question-and-Answer Session</a:t>
            </a:r>
          </a:p>
          <a:p>
            <a:pPr marL="457200" indent="-457200">
              <a:lnSpc>
                <a:spcPts val="2200"/>
              </a:lnSpc>
              <a:spcBef>
                <a:spcPts val="0"/>
              </a:spcBef>
              <a:spcAft>
                <a:spcPts val="0"/>
              </a:spcAft>
              <a:defRPr/>
            </a:pPr>
            <a:endParaRPr lang="en-US" sz="2400" b="1" dirty="0">
              <a:solidFill>
                <a:srgbClr val="FFFFFF"/>
              </a:solidFill>
              <a:cs typeface="Arial" panose="020B0604020202020204" pitchFamily="34" charset="0"/>
            </a:endParaRPr>
          </a:p>
          <a:p>
            <a:pPr marL="457200" indent="-457200">
              <a:lnSpc>
                <a:spcPts val="2200"/>
              </a:lnSpc>
              <a:spcBef>
                <a:spcPts val="0"/>
              </a:spcBef>
              <a:spcAft>
                <a:spcPts val="0"/>
              </a:spcAft>
              <a:defRPr/>
            </a:pPr>
            <a:endParaRPr lang="en-US" sz="2400" b="1" dirty="0">
              <a:solidFill>
                <a:srgbClr val="FFFFFF"/>
              </a:solidFill>
              <a:cs typeface="Arial" panose="020B0604020202020204" pitchFamily="34" charset="0"/>
            </a:endParaRPr>
          </a:p>
          <a:p>
            <a:pPr>
              <a:lnSpc>
                <a:spcPts val="2200"/>
              </a:lnSpc>
            </a:pPr>
            <a:endParaRPr lang="en-US" sz="2400" b="1" dirty="0">
              <a:solidFill>
                <a:srgbClr val="FFFFFF"/>
              </a:solidFill>
              <a:cs typeface="Arial" panose="020B0604020202020204" pitchFamily="34" charset="0"/>
            </a:endParaRPr>
          </a:p>
        </p:txBody>
      </p:sp>
      <p:sp>
        <p:nvSpPr>
          <p:cNvPr id="8" name="Title 1">
            <a:extLst>
              <a:ext uri="{FF2B5EF4-FFF2-40B4-BE49-F238E27FC236}">
                <a16:creationId xmlns:a16="http://schemas.microsoft.com/office/drawing/2014/main" id="{22BAA4AF-38AA-3633-A0A7-B4B8ACD5EEF4}"/>
              </a:ext>
            </a:extLst>
          </p:cNvPr>
          <p:cNvSpPr txBox="1">
            <a:spLocks/>
          </p:cNvSpPr>
          <p:nvPr/>
        </p:nvSpPr>
        <p:spPr>
          <a:xfrm>
            <a:off x="638988" y="278838"/>
            <a:ext cx="11091600" cy="555708"/>
          </a:xfrm>
          <a:prstGeom prst="rect">
            <a:avLst/>
          </a:prstGeom>
        </p:spPr>
        <p:txBody>
          <a:bodyPr>
            <a:noAutofit/>
          </a:bodyPr>
          <a:lstStyle>
            <a:lvl1pPr algn="l" defTabSz="914400" rtl="0" eaLnBrk="1" latinLnBrk="0" hangingPunct="1">
              <a:lnSpc>
                <a:spcPct val="100000"/>
              </a:lnSpc>
              <a:spcBef>
                <a:spcPct val="0"/>
              </a:spcBef>
              <a:buNone/>
              <a:defRPr lang="en-US" sz="4400" kern="1200" cap="all" baseline="0" dirty="0">
                <a:solidFill>
                  <a:schemeClr val="tx1"/>
                </a:solidFill>
                <a:latin typeface="Graphik Black" panose="020B0A03030202060203" pitchFamily="34" charset="0"/>
                <a:ea typeface="+mj-ea"/>
                <a:cs typeface="+mj-cs"/>
              </a:defRPr>
            </a:lvl1pPr>
          </a:lstStyle>
          <a:p>
            <a:r>
              <a:rPr lang="en-US" sz="3600" b="1" cap="none">
                <a:latin typeface="Arial Black" panose="020B0A04020102020204" pitchFamily="34" charset="0"/>
              </a:rPr>
              <a:t>Topics</a:t>
            </a:r>
            <a:endParaRPr lang="en-US" sz="3600" b="1">
              <a:latin typeface="Arial Black" panose="020B0A04020102020204" pitchFamily="34" charset="0"/>
            </a:endParaRPr>
          </a:p>
        </p:txBody>
      </p:sp>
      <p:pic>
        <p:nvPicPr>
          <p:cNvPr id="9" name="Picture 8" descr="A close-up of a baby's feet">
            <a:extLst>
              <a:ext uri="{FF2B5EF4-FFF2-40B4-BE49-F238E27FC236}">
                <a16:creationId xmlns:a16="http://schemas.microsoft.com/office/drawing/2014/main" id="{1FE69DBE-0F6A-867E-E973-BE819602ED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86300" y="4000433"/>
            <a:ext cx="3657202" cy="2435087"/>
          </a:xfrm>
          <a:prstGeom prst="rect">
            <a:avLst/>
          </a:prstGeom>
        </p:spPr>
      </p:pic>
    </p:spTree>
    <p:extLst>
      <p:ext uri="{BB962C8B-B14F-4D97-AF65-F5344CB8AC3E}">
        <p14:creationId xmlns:p14="http://schemas.microsoft.com/office/powerpoint/2010/main" val="304457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159101-500F-2B95-6CA4-B132D14C428D}"/>
              </a:ext>
            </a:extLst>
          </p:cNvPr>
          <p:cNvSpPr>
            <a:spLocks noGrp="1"/>
          </p:cNvSpPr>
          <p:nvPr>
            <p:ph type="title" idx="4294967295"/>
          </p:nvPr>
        </p:nvSpPr>
        <p:spPr>
          <a:xfrm>
            <a:off x="3486455" y="2335900"/>
            <a:ext cx="6662737" cy="1633537"/>
          </a:xfrm>
          <a:effectLst>
            <a:outerShdw blurRad="38100" dist="381000" dir="5760000" sx="20000" sy="20000" algn="tl" rotWithShape="0">
              <a:schemeClr val="bg2">
                <a:lumMod val="90000"/>
                <a:lumOff val="10000"/>
                <a:alpha val="87000"/>
              </a:schemeClr>
            </a:outerShdw>
          </a:effectLst>
        </p:spPr>
        <p:txBody>
          <a:bodyPr>
            <a:noAutofit/>
          </a:bodyPr>
          <a:lstStyle/>
          <a:p>
            <a:r>
              <a:rPr lang="en-US" sz="5400" dirty="0">
                <a:effectLst>
                  <a:outerShdw blurRad="50800" dist="38100" dir="2700000" algn="tl" rotWithShape="0">
                    <a:srgbClr val="203B5D">
                      <a:alpha val="40000"/>
                    </a:srgbClr>
                  </a:outerShdw>
                </a:effectLst>
                <a:latin typeface="Arial Black"/>
              </a:rPr>
              <a:t>NEWBORN SCREENING</a:t>
            </a:r>
            <a:endParaRPr lang="en-US" sz="5400" dirty="0">
              <a:latin typeface="Arial Black" panose="020B0A04020102090204" pitchFamily="34" charset="0"/>
            </a:endParaRPr>
          </a:p>
        </p:txBody>
      </p:sp>
      <p:cxnSp>
        <p:nvCxnSpPr>
          <p:cNvPr id="2" name="Straight Connector 1">
            <a:extLst>
              <a:ext uri="{FF2B5EF4-FFF2-40B4-BE49-F238E27FC236}">
                <a16:creationId xmlns:a16="http://schemas.microsoft.com/office/drawing/2014/main" id="{3933F4CA-41B2-FC60-E4E7-7AC96D2DDBEC}"/>
              </a:ext>
            </a:extLst>
          </p:cNvPr>
          <p:cNvCxnSpPr>
            <a:cxnSpLocks/>
          </p:cNvCxnSpPr>
          <p:nvPr/>
        </p:nvCxnSpPr>
        <p:spPr>
          <a:xfrm>
            <a:off x="2657522" y="2442652"/>
            <a:ext cx="0" cy="152678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6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726CE-3742-DEDB-8172-47AAD6608041}"/>
              </a:ext>
            </a:extLst>
          </p:cNvPr>
          <p:cNvSpPr txBox="1"/>
          <p:nvPr/>
        </p:nvSpPr>
        <p:spPr>
          <a:xfrm>
            <a:off x="644387" y="392731"/>
            <a:ext cx="10903226" cy="5524589"/>
          </a:xfrm>
          <a:prstGeom prst="rect">
            <a:avLst/>
          </a:prstGeom>
          <a:noFill/>
        </p:spPr>
        <p:txBody>
          <a:bodyPr wrap="square">
            <a:spAutoFit/>
          </a:bodyPr>
          <a:lstStyle/>
          <a:p>
            <a:r>
              <a:rPr lang="en-US" sz="2800" dirty="0">
                <a:solidFill>
                  <a:srgbClr val="FFC000"/>
                </a:solidFill>
              </a:rPr>
              <a:t>Newborn Screening Test Requirement</a:t>
            </a:r>
          </a:p>
          <a:p>
            <a:endParaRPr lang="en-US" dirty="0"/>
          </a:p>
          <a:p>
            <a:endParaRPr lang="en-US" sz="900" dirty="0"/>
          </a:p>
          <a:p>
            <a:r>
              <a:rPr lang="en-US" sz="2000" dirty="0"/>
              <a:t>The Early and Periodic Screening, Diagnosis, and Treatment (EPSDT) service is Medicaid’s comprehensive preventive child health service for clients who are birth through 20 years of age. In Texas, EPSDT is known as THSteps and includes periodic screening, vision, hearing, and dental preventive and treatment services. EPSDT was created by the 1967 amendments to the federal Social Security Act and defined by the Omnibus Budget Reconciliation Act (OBRA) of 1989</a:t>
            </a:r>
          </a:p>
          <a:p>
            <a:endParaRPr lang="en-US" sz="2000" dirty="0"/>
          </a:p>
          <a:p>
            <a:r>
              <a:rPr lang="en-US" sz="2000" dirty="0">
                <a:solidFill>
                  <a:srgbClr val="FFC000"/>
                </a:solidFill>
              </a:rPr>
              <a:t>4.1.2 Statutory Requirements</a:t>
            </a:r>
          </a:p>
          <a:p>
            <a:endParaRPr lang="en-US" sz="2000" dirty="0"/>
          </a:p>
          <a:p>
            <a:r>
              <a:rPr lang="en-US" sz="2000" dirty="0"/>
              <a:t>Newborn Screening, Health and Safety Code, Chapter 33, Section §33.011 Newborn Screening Test Requirement.</a:t>
            </a:r>
          </a:p>
          <a:p>
            <a:endParaRPr lang="en-US" sz="2000" dirty="0"/>
          </a:p>
          <a:p>
            <a:r>
              <a:rPr lang="en-US" sz="2000" dirty="0"/>
              <a:t>The </a:t>
            </a:r>
            <a:r>
              <a:rPr lang="en-US" sz="2000" dirty="0">
                <a:solidFill>
                  <a:srgbClr val="FFC000"/>
                </a:solidFill>
              </a:rPr>
              <a:t>initial newborn screen </a:t>
            </a:r>
            <a:r>
              <a:rPr lang="en-US" sz="2000" dirty="0"/>
              <a:t>specimen must be obtained </a:t>
            </a:r>
            <a:r>
              <a:rPr lang="en-US" sz="2000" b="1" dirty="0">
                <a:solidFill>
                  <a:srgbClr val="FFC000"/>
                </a:solidFill>
              </a:rPr>
              <a:t>between 24 and 48 hours after birth</a:t>
            </a:r>
            <a:r>
              <a:rPr lang="en-US" sz="2000" dirty="0"/>
              <a:t>. Newborns discharged from a hospital or birthing facility before this time criteria is met must have a newborn screen blood specimen obtained immediately before discharge.</a:t>
            </a:r>
          </a:p>
          <a:p>
            <a:endParaRPr lang="en-US" dirty="0"/>
          </a:p>
        </p:txBody>
      </p:sp>
    </p:spTree>
    <p:extLst>
      <p:ext uri="{BB962C8B-B14F-4D97-AF65-F5344CB8AC3E}">
        <p14:creationId xmlns:p14="http://schemas.microsoft.com/office/powerpoint/2010/main" val="111832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E8D82F-567A-5C4E-4367-E262D2AB6111}"/>
              </a:ext>
            </a:extLst>
          </p:cNvPr>
          <p:cNvSpPr txBox="1"/>
          <p:nvPr/>
        </p:nvSpPr>
        <p:spPr>
          <a:xfrm>
            <a:off x="872158" y="384458"/>
            <a:ext cx="10239789" cy="6832640"/>
          </a:xfrm>
          <a:prstGeom prst="rect">
            <a:avLst/>
          </a:prstGeom>
          <a:noFill/>
        </p:spPr>
        <p:txBody>
          <a:bodyPr wrap="square">
            <a:spAutoFit/>
          </a:bodyPr>
          <a:lstStyle/>
          <a:p>
            <a:r>
              <a:rPr lang="en-US" sz="2400" dirty="0">
                <a:solidFill>
                  <a:srgbClr val="FFC000"/>
                </a:solidFill>
              </a:rPr>
              <a:t>4.1.2 Statutory Requirements</a:t>
            </a:r>
          </a:p>
          <a:p>
            <a:endParaRPr lang="en-US" dirty="0"/>
          </a:p>
          <a:p>
            <a:r>
              <a:rPr lang="en-US" sz="2000" dirty="0"/>
              <a:t>A </a:t>
            </a:r>
            <a:r>
              <a:rPr lang="en-US" sz="2000" dirty="0">
                <a:solidFill>
                  <a:srgbClr val="FFC000"/>
                </a:solidFill>
              </a:rPr>
              <a:t>second screening </a:t>
            </a:r>
            <a:r>
              <a:rPr lang="en-US" sz="2000" dirty="0"/>
              <a:t>is to be obtained between </a:t>
            </a:r>
            <a:r>
              <a:rPr lang="en-US" sz="2000" b="1" dirty="0">
                <a:solidFill>
                  <a:srgbClr val="FFC000"/>
                </a:solidFill>
              </a:rPr>
              <a:t>one and two weeks of age </a:t>
            </a:r>
            <a:r>
              <a:rPr lang="en-US" sz="2000" dirty="0"/>
              <a:t>by the newborn’s physician or health-care practitioner and is a required component of the THSteps medical checkup. Clients may </a:t>
            </a:r>
            <a:r>
              <a:rPr lang="en-US" sz="2000" i="1" dirty="0"/>
              <a:t>not</a:t>
            </a:r>
            <a:r>
              <a:rPr lang="en-US" sz="2000" dirty="0"/>
              <a:t> be referred to the local health department or other providers for this service. </a:t>
            </a:r>
          </a:p>
          <a:p>
            <a:endParaRPr lang="en-US" sz="2000" dirty="0"/>
          </a:p>
          <a:p>
            <a:r>
              <a:rPr lang="en-US" sz="2000" dirty="0"/>
              <a:t>THSteps medical checkup laboratory specimens submitted to the DSHS Laboratory must be accompanied with the DSHS Laboratory Specimen Submission Form for test(s) requested. All forms must include the client’s name and Medicaid number as they appear on the Your Texas Benefits Medicaid card. </a:t>
            </a:r>
          </a:p>
          <a:p>
            <a:endParaRPr lang="en-US" sz="2000" dirty="0"/>
          </a:p>
          <a:p>
            <a:r>
              <a:rPr lang="en-US" sz="2000" dirty="0"/>
              <a:t>If the baby’s Medicaid number is not currently available but is pending (i.e., a newborn or a newly certified client verified by a Medicaid Eligibility Verification [Form H1027] as eligible for Medicaid), providers must write </a:t>
            </a:r>
            <a:r>
              <a:rPr lang="en-US" sz="2000" b="1" dirty="0">
                <a:solidFill>
                  <a:srgbClr val="FFC000"/>
                </a:solidFill>
              </a:rPr>
              <a:t>“pending”</a:t>
            </a:r>
            <a:r>
              <a:rPr lang="en-US" sz="2000" b="1" dirty="0"/>
              <a:t> </a:t>
            </a:r>
            <a:r>
              <a:rPr lang="en-US" sz="2000" dirty="0"/>
              <a:t>in the Medicaid number space, which is located in the payor source section of the laboratory specimen submission form.</a:t>
            </a:r>
          </a:p>
          <a:p>
            <a:endParaRPr lang="en-US" sz="2000" dirty="0"/>
          </a:p>
          <a:p>
            <a:r>
              <a:rPr lang="en-US" sz="2000" dirty="0"/>
              <a:t>Laboratory specimens received at the DSHS Laboratory </a:t>
            </a:r>
            <a:r>
              <a:rPr lang="en-US" sz="2000" b="1" dirty="0">
                <a:solidFill>
                  <a:srgbClr val="FFC000"/>
                </a:solidFill>
              </a:rPr>
              <a:t>without a Medicaid number </a:t>
            </a:r>
            <a:r>
              <a:rPr lang="en-US" sz="2000" dirty="0"/>
              <a:t>or the word </a:t>
            </a:r>
            <a:r>
              <a:rPr lang="en-US" sz="2000" b="1" dirty="0">
                <a:solidFill>
                  <a:srgbClr val="FFC000"/>
                </a:solidFill>
              </a:rPr>
              <a:t>“pending” </a:t>
            </a:r>
            <a:r>
              <a:rPr lang="en-US" sz="2000" dirty="0"/>
              <a:t>written on the accompanying specimen submission form will be analyzed, and the provider will be billed.</a:t>
            </a:r>
          </a:p>
          <a:p>
            <a:endParaRPr lang="en-US" dirty="0"/>
          </a:p>
          <a:p>
            <a:endParaRPr lang="en-US" dirty="0"/>
          </a:p>
        </p:txBody>
      </p:sp>
    </p:spTree>
    <p:extLst>
      <p:ext uri="{BB962C8B-B14F-4D97-AF65-F5344CB8AC3E}">
        <p14:creationId xmlns:p14="http://schemas.microsoft.com/office/powerpoint/2010/main" val="114075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159101-500F-2B95-6CA4-B132D14C428D}"/>
              </a:ext>
            </a:extLst>
          </p:cNvPr>
          <p:cNvSpPr>
            <a:spLocks noGrp="1"/>
          </p:cNvSpPr>
          <p:nvPr>
            <p:ph type="title" idx="4294967295"/>
          </p:nvPr>
        </p:nvSpPr>
        <p:spPr>
          <a:xfrm>
            <a:off x="1315740" y="593975"/>
            <a:ext cx="10283211" cy="658356"/>
          </a:xfrm>
          <a:effectLst>
            <a:outerShdw blurRad="38100" dist="381000" dir="5760000" sx="20000" sy="20000" algn="tl" rotWithShape="0">
              <a:schemeClr val="bg2">
                <a:lumMod val="90000"/>
                <a:lumOff val="10000"/>
                <a:alpha val="87000"/>
              </a:schemeClr>
            </a:outerShdw>
          </a:effectLst>
        </p:spPr>
        <p:txBody>
          <a:bodyPr>
            <a:noAutofit/>
          </a:bodyPr>
          <a:lstStyle/>
          <a:p>
            <a:r>
              <a:rPr lang="en-US" sz="2800" dirty="0">
                <a:latin typeface="Arial Black" panose="020B0A04020102090204" pitchFamily="34" charset="0"/>
              </a:rPr>
              <a:t>Billing for newborn screening</a:t>
            </a:r>
          </a:p>
        </p:txBody>
      </p:sp>
      <p:cxnSp>
        <p:nvCxnSpPr>
          <p:cNvPr id="2" name="Straight Connector 1">
            <a:extLst>
              <a:ext uri="{FF2B5EF4-FFF2-40B4-BE49-F238E27FC236}">
                <a16:creationId xmlns:a16="http://schemas.microsoft.com/office/drawing/2014/main" id="{3933F4CA-41B2-FC60-E4E7-7AC96D2DDBEC}"/>
              </a:ext>
            </a:extLst>
          </p:cNvPr>
          <p:cNvCxnSpPr>
            <a:cxnSpLocks/>
          </p:cNvCxnSpPr>
          <p:nvPr/>
        </p:nvCxnSpPr>
        <p:spPr>
          <a:xfrm>
            <a:off x="639879" y="464766"/>
            <a:ext cx="0" cy="152678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B6E5B93-F275-1BAE-D004-468309497094}"/>
              </a:ext>
            </a:extLst>
          </p:cNvPr>
          <p:cNvSpPr txBox="1"/>
          <p:nvPr/>
        </p:nvSpPr>
        <p:spPr>
          <a:xfrm>
            <a:off x="1064872" y="1778601"/>
            <a:ext cx="10081548" cy="3847207"/>
          </a:xfrm>
          <a:prstGeom prst="rect">
            <a:avLst/>
          </a:prstGeom>
          <a:noFill/>
        </p:spPr>
        <p:txBody>
          <a:bodyPr wrap="square">
            <a:spAutoFit/>
          </a:bodyPr>
          <a:lstStyle/>
          <a:p>
            <a:r>
              <a:rPr lang="en-US" sz="2400" dirty="0"/>
              <a:t>THSteps preventive care medical checkup for two weeks includes the newborn examination.  It is billed with the new client preventive visit procedure code </a:t>
            </a:r>
            <a:r>
              <a:rPr lang="en-US" sz="2400" b="1" dirty="0">
                <a:solidFill>
                  <a:srgbClr val="FFC000"/>
                </a:solidFill>
              </a:rPr>
              <a:t>99381</a:t>
            </a:r>
            <a:r>
              <a:rPr lang="en-US" sz="2400" dirty="0"/>
              <a:t> and must be accompanied by a diagnosis code </a:t>
            </a:r>
            <a:r>
              <a:rPr lang="en-US" sz="2400" b="1" dirty="0">
                <a:solidFill>
                  <a:srgbClr val="FFC000"/>
                </a:solidFill>
              </a:rPr>
              <a:t>Z00111</a:t>
            </a:r>
            <a:r>
              <a:rPr lang="en-US" sz="2400" dirty="0"/>
              <a:t> to identify the client is between 8 through 28 days old.</a:t>
            </a:r>
          </a:p>
          <a:p>
            <a:endParaRPr lang="en-US" dirty="0"/>
          </a:p>
          <a:p>
            <a:endParaRPr lang="en-US" dirty="0"/>
          </a:p>
          <a:p>
            <a:endParaRPr lang="en-US" dirty="0"/>
          </a:p>
          <a:p>
            <a:endParaRPr lang="en-US" dirty="0"/>
          </a:p>
          <a:p>
            <a:r>
              <a:rPr lang="en-US" sz="2000" b="1" i="1" dirty="0">
                <a:solidFill>
                  <a:srgbClr val="FFC000"/>
                </a:solidFill>
              </a:rPr>
              <a:t>Note:  In Texas, the mandated newborn hearing screening and newborn screening test are included as part of the newborn exam.</a:t>
            </a:r>
          </a:p>
          <a:p>
            <a:endParaRPr lang="en-US" i="1" dirty="0"/>
          </a:p>
          <a:p>
            <a:endParaRPr lang="en-US" i="1" dirty="0"/>
          </a:p>
        </p:txBody>
      </p:sp>
    </p:spTree>
    <p:extLst>
      <p:ext uri="{BB962C8B-B14F-4D97-AF65-F5344CB8AC3E}">
        <p14:creationId xmlns:p14="http://schemas.microsoft.com/office/powerpoint/2010/main" val="118120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39AC-F033-5F04-956B-5CDFE849221E}"/>
              </a:ext>
            </a:extLst>
          </p:cNvPr>
          <p:cNvSpPr txBox="1"/>
          <p:nvPr/>
        </p:nvSpPr>
        <p:spPr>
          <a:xfrm>
            <a:off x="944218" y="521670"/>
            <a:ext cx="10793896" cy="830997"/>
          </a:xfrm>
          <a:prstGeom prst="rect">
            <a:avLst/>
          </a:prstGeom>
          <a:noFill/>
        </p:spPr>
        <p:txBody>
          <a:bodyPr wrap="square">
            <a:spAutoFit/>
          </a:bodyPr>
          <a:lstStyle/>
          <a:p>
            <a:r>
              <a:rPr lang="en-US" sz="2400" dirty="0">
                <a:solidFill>
                  <a:srgbClr val="FFC000"/>
                </a:solidFill>
                <a:latin typeface="Arial Black" panose="020B0A04020102090204" pitchFamily="34" charset="0"/>
              </a:rPr>
              <a:t>IF A NEWBORN HAS NOT RECEIVED THEIR MEDICAID NUMBER, HOW SHOULD A PROVIDER FILE THEIR CLAIM?</a:t>
            </a:r>
            <a:endParaRPr lang="en-US" sz="2400" dirty="0">
              <a:solidFill>
                <a:srgbClr val="FFC000"/>
              </a:solidFill>
            </a:endParaRPr>
          </a:p>
        </p:txBody>
      </p:sp>
      <p:pic>
        <p:nvPicPr>
          <p:cNvPr id="4" name="Picture 3">
            <a:extLst>
              <a:ext uri="{FF2B5EF4-FFF2-40B4-BE49-F238E27FC236}">
                <a16:creationId xmlns:a16="http://schemas.microsoft.com/office/drawing/2014/main" id="{8BCFE33B-5196-3F14-2054-AB61A3B19DE4}"/>
              </a:ext>
            </a:extLst>
          </p:cNvPr>
          <p:cNvPicPr>
            <a:picLocks noChangeAspect="1"/>
          </p:cNvPicPr>
          <p:nvPr/>
        </p:nvPicPr>
        <p:blipFill>
          <a:blip r:embed="rId2"/>
          <a:stretch>
            <a:fillRect/>
          </a:stretch>
        </p:blipFill>
        <p:spPr>
          <a:xfrm>
            <a:off x="562288" y="521670"/>
            <a:ext cx="45719" cy="1560711"/>
          </a:xfrm>
          <a:prstGeom prst="rect">
            <a:avLst/>
          </a:prstGeom>
        </p:spPr>
      </p:pic>
      <p:sp>
        <p:nvSpPr>
          <p:cNvPr id="5" name="TextBox 4">
            <a:extLst>
              <a:ext uri="{FF2B5EF4-FFF2-40B4-BE49-F238E27FC236}">
                <a16:creationId xmlns:a16="http://schemas.microsoft.com/office/drawing/2014/main" id="{12BAAEAB-184D-ECA3-8815-E19047AB7B3B}"/>
              </a:ext>
            </a:extLst>
          </p:cNvPr>
          <p:cNvSpPr txBox="1"/>
          <p:nvPr/>
        </p:nvSpPr>
        <p:spPr>
          <a:xfrm>
            <a:off x="944218" y="1677268"/>
            <a:ext cx="10931407"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effectLst/>
                <a:ea typeface="Aptos" panose="020B0004020202020204" pitchFamily="34" charset="0"/>
                <a:cs typeface="Arial" panose="020B0604020202020204" pitchFamily="34" charset="0"/>
              </a:rPr>
              <a:t>Providers must wait until the baby receives their Medicaid number before submitting a claim.</a:t>
            </a:r>
          </a:p>
          <a:p>
            <a:pPr marL="285750" indent="-285750">
              <a:buFont typeface="Arial" panose="020B0604020202020204" pitchFamily="34" charset="0"/>
              <a:buChar char="•"/>
            </a:pPr>
            <a:endParaRPr lang="en-US" sz="2200" dirty="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US" sz="2200" dirty="0">
                <a:effectLst/>
                <a:ea typeface="Aptos" panose="020B0004020202020204" pitchFamily="34" charset="0"/>
                <a:cs typeface="Arial" panose="020B0604020202020204" pitchFamily="34" charset="0"/>
              </a:rPr>
              <a:t>Claims submitted under the mother’s Medicaid number for services rendered to the baby will be </a:t>
            </a:r>
            <a:r>
              <a:rPr lang="en-US" sz="2200" b="1" dirty="0">
                <a:solidFill>
                  <a:srgbClr val="FFC000"/>
                </a:solidFill>
                <a:effectLst/>
                <a:ea typeface="Aptos" panose="020B0004020202020204" pitchFamily="34" charset="0"/>
                <a:cs typeface="Arial" panose="020B0604020202020204" pitchFamily="34" charset="0"/>
              </a:rPr>
              <a:t>denied</a:t>
            </a:r>
            <a:r>
              <a:rPr lang="en-US" sz="2200" dirty="0">
                <a:effectLst/>
                <a:ea typeface="Aptos" panose="020B0004020202020204" pitchFamily="34" charset="0"/>
                <a:cs typeface="Arial" panose="020B0604020202020204" pitchFamily="34" charset="0"/>
              </a:rPr>
              <a:t>. </a:t>
            </a:r>
          </a:p>
          <a:p>
            <a:pPr marL="285750" indent="-285750">
              <a:buFont typeface="Arial" panose="020B0604020202020204" pitchFamily="34" charset="0"/>
              <a:buChar char="•"/>
            </a:pPr>
            <a:endParaRPr lang="en-US" sz="2200" dirty="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US" sz="2200" dirty="0">
                <a:ea typeface="Aptos" panose="020B0004020202020204" pitchFamily="34" charset="0"/>
                <a:cs typeface="Arial" panose="020B0604020202020204" pitchFamily="34" charset="0"/>
              </a:rPr>
              <a:t>Procedure codes </a:t>
            </a:r>
            <a:r>
              <a:rPr lang="en-US" sz="2200" dirty="0">
                <a:effectLst/>
                <a:ea typeface="Aptos" panose="020B0004020202020204" pitchFamily="34" charset="0"/>
                <a:cs typeface="Arial" panose="020B0604020202020204" pitchFamily="34" charset="0"/>
              </a:rPr>
              <a:t>provided to infants are age-specific—for example, certain services are only covered at two weeks, four weeks, or three months of age. </a:t>
            </a:r>
          </a:p>
          <a:p>
            <a:pPr marL="285750" indent="-285750">
              <a:buFont typeface="Arial" panose="020B0604020202020204" pitchFamily="34" charset="0"/>
              <a:buChar char="•"/>
            </a:pPr>
            <a:endParaRPr lang="en-US" sz="2200" dirty="0">
              <a:ea typeface="Aptos" panose="020B0004020202020204" pitchFamily="34" charset="0"/>
              <a:cs typeface="Arial" panose="020B0604020202020204" pitchFamily="34" charset="0"/>
            </a:endParaRPr>
          </a:p>
          <a:p>
            <a:endParaRPr lang="en-US" sz="2200" i="1" dirty="0">
              <a:solidFill>
                <a:srgbClr val="FFC000"/>
              </a:solidFill>
              <a:effectLst/>
              <a:ea typeface="Aptos" panose="020B0004020202020204" pitchFamily="34" charset="0"/>
              <a:cs typeface="Arial" panose="020B0604020202020204" pitchFamily="34" charset="0"/>
            </a:endParaRPr>
          </a:p>
          <a:p>
            <a:r>
              <a:rPr lang="en-US" sz="2200" i="1" dirty="0">
                <a:solidFill>
                  <a:srgbClr val="FFC000"/>
                </a:solidFill>
                <a:effectLst/>
                <a:ea typeface="Aptos" panose="020B0004020202020204" pitchFamily="34" charset="0"/>
                <a:cs typeface="Arial" panose="020B0604020202020204" pitchFamily="34" charset="0"/>
              </a:rPr>
              <a:t>Note:  When a claim is submitted using the mother’s Medicaid number, the system recognizes it as an adult record and will deny the claim due to age-related restrictions.</a:t>
            </a:r>
            <a:endParaRPr lang="en-US" sz="2200" i="1" dirty="0">
              <a:solidFill>
                <a:srgbClr val="FFC000"/>
              </a:solidFill>
              <a:cs typeface="Arial" panose="020B0604020202020204" pitchFamily="34" charset="0"/>
            </a:endParaRPr>
          </a:p>
        </p:txBody>
      </p:sp>
    </p:spTree>
    <p:extLst>
      <p:ext uri="{BB962C8B-B14F-4D97-AF65-F5344CB8AC3E}">
        <p14:creationId xmlns:p14="http://schemas.microsoft.com/office/powerpoint/2010/main" val="92153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39AC-F033-5F04-956B-5CDFE849221E}"/>
              </a:ext>
            </a:extLst>
          </p:cNvPr>
          <p:cNvSpPr txBox="1"/>
          <p:nvPr/>
        </p:nvSpPr>
        <p:spPr>
          <a:xfrm>
            <a:off x="944218" y="521670"/>
            <a:ext cx="10793896" cy="1815882"/>
          </a:xfrm>
          <a:prstGeom prst="rect">
            <a:avLst/>
          </a:prstGeom>
          <a:noFill/>
        </p:spPr>
        <p:txBody>
          <a:bodyPr wrap="square">
            <a:spAutoFit/>
          </a:bodyPr>
          <a:lstStyle/>
          <a:p>
            <a:r>
              <a:rPr lang="en-US" sz="2400" dirty="0">
                <a:solidFill>
                  <a:srgbClr val="FFC000"/>
                </a:solidFill>
                <a:latin typeface="Arial Black" panose="020B0A04020102090204" pitchFamily="34" charset="0"/>
              </a:rPr>
              <a:t>TEXAS MEDICAID PROVIDER PROCEDURES MANUAL: VOL. 1 </a:t>
            </a:r>
          </a:p>
          <a:p>
            <a:endParaRPr lang="en-US" dirty="0">
              <a:latin typeface="Arial Black" panose="020B0A04020102090204" pitchFamily="34" charset="0"/>
            </a:endParaRPr>
          </a:p>
          <a:p>
            <a:r>
              <a:rPr lang="en-US" dirty="0"/>
              <a:t>SECTION 4: CLIENT ELIGIBILITY</a:t>
            </a:r>
          </a:p>
          <a:p>
            <a:endParaRPr lang="en-US" sz="2400" dirty="0"/>
          </a:p>
          <a:p>
            <a:endParaRPr lang="en-US" sz="2400" dirty="0"/>
          </a:p>
        </p:txBody>
      </p:sp>
      <p:pic>
        <p:nvPicPr>
          <p:cNvPr id="4" name="Picture 3">
            <a:extLst>
              <a:ext uri="{FF2B5EF4-FFF2-40B4-BE49-F238E27FC236}">
                <a16:creationId xmlns:a16="http://schemas.microsoft.com/office/drawing/2014/main" id="{8BCFE33B-5196-3F14-2054-AB61A3B19DE4}"/>
              </a:ext>
            </a:extLst>
          </p:cNvPr>
          <p:cNvPicPr>
            <a:picLocks noChangeAspect="1"/>
          </p:cNvPicPr>
          <p:nvPr/>
        </p:nvPicPr>
        <p:blipFill>
          <a:blip r:embed="rId2"/>
          <a:stretch>
            <a:fillRect/>
          </a:stretch>
        </p:blipFill>
        <p:spPr>
          <a:xfrm>
            <a:off x="562288" y="521670"/>
            <a:ext cx="45719" cy="1560711"/>
          </a:xfrm>
          <a:prstGeom prst="rect">
            <a:avLst/>
          </a:prstGeom>
        </p:spPr>
      </p:pic>
      <p:sp>
        <p:nvSpPr>
          <p:cNvPr id="5" name="TextBox 4">
            <a:extLst>
              <a:ext uri="{FF2B5EF4-FFF2-40B4-BE49-F238E27FC236}">
                <a16:creationId xmlns:a16="http://schemas.microsoft.com/office/drawing/2014/main" id="{12BAAEAB-184D-ECA3-8815-E19047AB7B3B}"/>
              </a:ext>
            </a:extLst>
          </p:cNvPr>
          <p:cNvSpPr txBox="1"/>
          <p:nvPr/>
        </p:nvSpPr>
        <p:spPr>
          <a:xfrm>
            <a:off x="944217" y="1843842"/>
            <a:ext cx="11130107" cy="4801314"/>
          </a:xfrm>
          <a:prstGeom prst="rect">
            <a:avLst/>
          </a:prstGeom>
          <a:noFill/>
        </p:spPr>
        <p:txBody>
          <a:bodyPr wrap="square" rtlCol="0">
            <a:spAutoFit/>
          </a:bodyPr>
          <a:lstStyle/>
          <a:p>
            <a:r>
              <a:rPr lang="en-US" sz="2200" dirty="0">
                <a:cs typeface="Arial" panose="020B0604020202020204" pitchFamily="34" charset="0"/>
              </a:rPr>
              <a:t>A newborn child may be eligible for Medicaid for up to 1 year if:</a:t>
            </a:r>
          </a:p>
          <a:p>
            <a:endParaRPr lang="en-US" sz="2200" dirty="0">
              <a:cs typeface="Arial" panose="020B0604020202020204" pitchFamily="34" charset="0"/>
            </a:endParaRPr>
          </a:p>
          <a:p>
            <a:r>
              <a:rPr lang="en-US" sz="2200" dirty="0">
                <a:cs typeface="Arial" panose="020B0604020202020204" pitchFamily="34" charset="0"/>
              </a:rPr>
              <a:t>• The child’s mother received Medicaid at the time of the child’s birth.</a:t>
            </a:r>
          </a:p>
          <a:p>
            <a:r>
              <a:rPr lang="en-US" sz="2200" dirty="0">
                <a:cs typeface="Arial" panose="020B0604020202020204" pitchFamily="34" charset="0"/>
              </a:rPr>
              <a:t>• The child’s mother is eligible for Medicaid or would be eligible if pregnant.</a:t>
            </a:r>
          </a:p>
          <a:p>
            <a:r>
              <a:rPr lang="en-US" sz="2200" dirty="0">
                <a:cs typeface="Arial" panose="020B0604020202020204" pitchFamily="34" charset="0"/>
              </a:rPr>
              <a:t>• The child resides in Texas.</a:t>
            </a:r>
          </a:p>
          <a:p>
            <a:endParaRPr lang="en-US" sz="2200" dirty="0">
              <a:cs typeface="Arial" panose="020B0604020202020204" pitchFamily="34" charset="0"/>
            </a:endParaRPr>
          </a:p>
          <a:p>
            <a:r>
              <a:rPr lang="en-US" sz="2200" dirty="0">
                <a:cs typeface="Arial" panose="020B0604020202020204" pitchFamily="34" charset="0"/>
              </a:rPr>
              <a:t>After the newborn becomes a Medicaid client, the website will verify that the client is eligible, even if the Medicaid card has not been produced yet.</a:t>
            </a:r>
          </a:p>
          <a:p>
            <a:endParaRPr lang="en-US" sz="2200" dirty="0">
              <a:cs typeface="Arial" panose="020B0604020202020204" pitchFamily="34" charset="0"/>
            </a:endParaRPr>
          </a:p>
          <a:p>
            <a:endParaRPr lang="en-US" sz="2200" dirty="0">
              <a:cs typeface="Arial" panose="020B0604020202020204" pitchFamily="34" charset="0"/>
            </a:endParaRPr>
          </a:p>
          <a:p>
            <a:r>
              <a:rPr lang="en-US" sz="2200" i="1" dirty="0">
                <a:solidFill>
                  <a:srgbClr val="FFC000"/>
                </a:solidFill>
                <a:cs typeface="Arial" panose="020B0604020202020204" pitchFamily="34" charset="0"/>
              </a:rPr>
              <a:t>Note: Claims submitted for services provided to a newborn eligible for Medicaid must be filed using the newborn client’s Medicaid number. Claims filed with the mother’s Medicaid number cause a delay in reimbursement.</a:t>
            </a:r>
          </a:p>
          <a:p>
            <a:endParaRPr lang="en-US" sz="2000" dirty="0">
              <a:cs typeface="Arial" panose="020B0604020202020204" pitchFamily="34" charset="0"/>
            </a:endParaRPr>
          </a:p>
        </p:txBody>
      </p:sp>
    </p:spTree>
    <p:extLst>
      <p:ext uri="{BB962C8B-B14F-4D97-AF65-F5344CB8AC3E}">
        <p14:creationId xmlns:p14="http://schemas.microsoft.com/office/powerpoint/2010/main" val="2602277597"/>
      </p:ext>
    </p:extLst>
  </p:cSld>
  <p:clrMapOvr>
    <a:masterClrMapping/>
  </p:clrMapOvr>
</p:sld>
</file>

<file path=ppt/theme/theme1.xml><?xml version="1.0" encoding="utf-8"?>
<a:theme xmlns:a="http://schemas.openxmlformats.org/drawingml/2006/main" name="3DFloatVTI">
  <a:themeElements>
    <a:clrScheme name="AnalogousFromLightSeedRightStep">
      <a:dk1>
        <a:srgbClr val="000000"/>
      </a:dk1>
      <a:lt1>
        <a:srgbClr val="FFFFFF"/>
      </a:lt1>
      <a:dk2>
        <a:srgbClr val="21303A"/>
      </a:dk2>
      <a:lt2>
        <a:srgbClr val="E2E3E8"/>
      </a:lt2>
      <a:accent1>
        <a:srgbClr val="ABA271"/>
      </a:accent1>
      <a:accent2>
        <a:srgbClr val="94A75E"/>
      </a:accent2>
      <a:accent3>
        <a:srgbClr val="83AA70"/>
      </a:accent3>
      <a:accent4>
        <a:srgbClr val="63B16A"/>
      </a:accent4>
      <a:accent5>
        <a:srgbClr val="70AD8F"/>
      </a:accent5>
      <a:accent6>
        <a:srgbClr val="62AEA8"/>
      </a:accent6>
      <a:hlink>
        <a:srgbClr val="6975A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2EBC47BAAF22489F173F2F526A7E10" ma:contentTypeVersion="15" ma:contentTypeDescription="Create a new document." ma:contentTypeScope="" ma:versionID="83dca02053c824dd90d77de973914d74">
  <xsd:schema xmlns:xsd="http://www.w3.org/2001/XMLSchema" xmlns:xs="http://www.w3.org/2001/XMLSchema" xmlns:p="http://schemas.microsoft.com/office/2006/metadata/properties" xmlns:ns3="55ce7edc-5d8b-43d5-be77-64a3f8e553fb" xmlns:ns4="03e6b619-4b2a-41ac-a352-615785ca1ba9" targetNamespace="http://schemas.microsoft.com/office/2006/metadata/properties" ma:root="true" ma:fieldsID="4e584aa882347eef088c89ff4ee8e0fe" ns3:_="" ns4:_="">
    <xsd:import namespace="55ce7edc-5d8b-43d5-be77-64a3f8e553fb"/>
    <xsd:import namespace="03e6b619-4b2a-41ac-a352-615785ca1b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e7edc-5d8b-43d5-be77-64a3f8e553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e6b619-4b2a-41ac-a352-615785ca1b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3e6b619-4b2a-41ac-a352-615785ca1ba9" xsi:nil="true"/>
  </documentManagement>
</p:properties>
</file>

<file path=customXml/itemProps1.xml><?xml version="1.0" encoding="utf-8"?>
<ds:datastoreItem xmlns:ds="http://schemas.openxmlformats.org/officeDocument/2006/customXml" ds:itemID="{D68F8CA3-5982-48EE-9F35-33CF190BB54B}">
  <ds:schemaRefs>
    <ds:schemaRef ds:uri="http://schemas.microsoft.com/sharepoint/v3/contenttype/forms"/>
  </ds:schemaRefs>
</ds:datastoreItem>
</file>

<file path=customXml/itemProps2.xml><?xml version="1.0" encoding="utf-8"?>
<ds:datastoreItem xmlns:ds="http://schemas.openxmlformats.org/officeDocument/2006/customXml" ds:itemID="{7A324BC5-7F48-4F26-8397-A526A2A29A3C}">
  <ds:schemaRefs>
    <ds:schemaRef ds:uri="03e6b619-4b2a-41ac-a352-615785ca1ba9"/>
    <ds:schemaRef ds:uri="55ce7edc-5d8b-43d5-be77-64a3f8e553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C4CF7C-790C-4DEA-88AA-6DA4C9A50AD2}">
  <ds:schemaRefs>
    <ds:schemaRef ds:uri="03e6b619-4b2a-41ac-a352-615785ca1ba9"/>
    <ds:schemaRef ds:uri="55ce7edc-5d8b-43d5-be77-64a3f8e553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18010</TotalTime>
  <Words>904</Words>
  <Application>Microsoft Office PowerPoint</Application>
  <PresentationFormat>Widescreen</PresentationFormat>
  <Paragraphs>90</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Arial Black</vt:lpstr>
      <vt:lpstr>Calibri</vt:lpstr>
      <vt:lpstr>Graphik Black</vt:lpstr>
      <vt:lpstr>Graphik Semibold</vt:lpstr>
      <vt:lpstr>Source Sans Pro</vt:lpstr>
      <vt:lpstr>ui-sans-serif</vt:lpstr>
      <vt:lpstr>3DFloatVTI</vt:lpstr>
      <vt:lpstr>Texas Medicaid and Healthcare partnership  </vt:lpstr>
      <vt:lpstr>PRESENTER</vt:lpstr>
      <vt:lpstr>PowerPoint Presentation</vt:lpstr>
      <vt:lpstr>NEWBORN SCREENING</vt:lpstr>
      <vt:lpstr>PowerPoint Presentation</vt:lpstr>
      <vt:lpstr>PowerPoint Presentation</vt:lpstr>
      <vt:lpstr>Billing for newborn screening</vt:lpstr>
      <vt:lpstr>PowerPoint Presentation</vt:lpstr>
      <vt:lpstr>PowerPoint Presentation</vt:lpstr>
      <vt:lpstr>PowerPoint Presentation</vt:lpstr>
      <vt:lpstr>Question and answer session</vt:lpstr>
      <vt:lpstr>Thank you!!</vt:lpstr>
    </vt:vector>
  </TitlesOfParts>
  <Company>TMHP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Revalidation</dc:title>
  <dc:creator>Haley, Joshua</dc:creator>
  <cp:lastModifiedBy>Markus Gudino</cp:lastModifiedBy>
  <cp:revision>9</cp:revision>
  <dcterms:created xsi:type="dcterms:W3CDTF">2024-05-14T16:19:29Z</dcterms:created>
  <dcterms:modified xsi:type="dcterms:W3CDTF">2025-08-12T14:32:40Z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0x010100532EBC47BAAF22489F173F2F526A7E10</vt:lpwstr>
  </property>
</Properties>
</file>